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23"/>
  </p:notesMasterIdLst>
  <p:handoutMasterIdLst>
    <p:handoutMasterId r:id="rId24"/>
  </p:handoutMasterIdLst>
  <p:sldIdLst>
    <p:sldId id="256" r:id="rId2"/>
    <p:sldId id="297" r:id="rId3"/>
    <p:sldId id="310" r:id="rId4"/>
    <p:sldId id="309" r:id="rId5"/>
    <p:sldId id="318" r:id="rId6"/>
    <p:sldId id="306" r:id="rId7"/>
    <p:sldId id="300" r:id="rId8"/>
    <p:sldId id="301" r:id="rId9"/>
    <p:sldId id="302" r:id="rId10"/>
    <p:sldId id="304" r:id="rId11"/>
    <p:sldId id="303" r:id="rId12"/>
    <p:sldId id="307" r:id="rId13"/>
    <p:sldId id="308" r:id="rId14"/>
    <p:sldId id="311" r:id="rId15"/>
    <p:sldId id="312" r:id="rId16"/>
    <p:sldId id="313" r:id="rId17"/>
    <p:sldId id="314" r:id="rId18"/>
    <p:sldId id="315" r:id="rId19"/>
    <p:sldId id="316" r:id="rId20"/>
    <p:sldId id="321" r:id="rId21"/>
    <p:sldId id="31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F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7" d="100"/>
          <a:sy n="77" d="100"/>
        </p:scale>
        <p:origin x="5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ia\Desktop\Yoland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rioja-my.sharepoint.com/personal/jopelegr_unirioja_es/Documents/TRABAJOS%20EN%20PROCESO/Estudios%20Lapsretail/Resultados%20zona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Yolanda!$AC$6:$AC$35</c:f>
              <c:strCache>
                <c:ptCount val="30"/>
                <c:pt idx="0">
                  <c:v>Compra venta de artículos</c:v>
                </c:pt>
                <c:pt idx="1">
                  <c:v>Lavandería y tintorería</c:v>
                </c:pt>
                <c:pt idx="2">
                  <c:v>Ortopedia y productos de ayuda</c:v>
                </c:pt>
                <c:pt idx="3">
                  <c:v>Souvenirs y tiendas de recuerdos</c:v>
                </c:pt>
                <c:pt idx="4">
                  <c:v>Ferretería</c:v>
                </c:pt>
                <c:pt idx="5">
                  <c:v>Establecimientos de hospedaje</c:v>
                </c:pt>
                <c:pt idx="6">
                  <c:v>Deportes tiendas</c:v>
                </c:pt>
                <c:pt idx="7">
                  <c:v>Mascotas</c:v>
                </c:pt>
                <c:pt idx="8">
                  <c:v>Fotografía, imprenta y reprografía</c:v>
                </c:pt>
                <c:pt idx="9">
                  <c:v>Loterías</c:v>
                </c:pt>
                <c:pt idx="10">
                  <c:v>Floristería, jardín y campo</c:v>
                </c:pt>
                <c:pt idx="11">
                  <c:v>Bazar</c:v>
                </c:pt>
                <c:pt idx="12">
                  <c:v>Deportes centros</c:v>
                </c:pt>
                <c:pt idx="13">
                  <c:v>Estanco</c:v>
                </c:pt>
                <c:pt idx="14">
                  <c:v>Reparación y/o venta de vehículos</c:v>
                </c:pt>
                <c:pt idx="15">
                  <c:v>Material: construcción y servicios</c:v>
                </c:pt>
                <c:pt idx="16">
                  <c:v>Centros educativos </c:v>
                </c:pt>
                <c:pt idx="17">
                  <c:v>Óptica</c:v>
                </c:pt>
                <c:pt idx="18">
                  <c:v>Artesanía</c:v>
                </c:pt>
                <c:pt idx="19">
                  <c:v>Droguería, perfumería y cosmética</c:v>
                </c:pt>
                <c:pt idx="20">
                  <c:v>Farmacia y herbolario</c:v>
                </c:pt>
                <c:pt idx="21">
                  <c:v>Joyería y relojería</c:v>
                </c:pt>
                <c:pt idx="22">
                  <c:v>Telefonía e informática</c:v>
                </c:pt>
                <c:pt idx="23">
                  <c:v>Prensa, librería, papelería y juguetería</c:v>
                </c:pt>
                <c:pt idx="24">
                  <c:v>Hogar</c:v>
                </c:pt>
                <c:pt idx="25">
                  <c:v>Peluquería, estética y tatuajes</c:v>
                </c:pt>
                <c:pt idx="26">
                  <c:v>Servicios profesionales</c:v>
                </c:pt>
                <c:pt idx="27">
                  <c:v>Alimentación y bebidas</c:v>
                </c:pt>
                <c:pt idx="28">
                  <c:v>Moda: calzado, ropa y complementos</c:v>
                </c:pt>
                <c:pt idx="29">
                  <c:v>Ocio y cultura</c:v>
                </c:pt>
              </c:strCache>
            </c:strRef>
          </c:cat>
          <c:val>
            <c:numRef>
              <c:f>Yolanda!$AD$6:$AD$35</c:f>
            </c:numRef>
          </c:val>
          <c:extLst>
            <c:ext xmlns:c16="http://schemas.microsoft.com/office/drawing/2014/chart" uri="{C3380CC4-5D6E-409C-BE32-E72D297353CC}">
              <c16:uniqueId val="{00000000-FE2D-41E9-87EF-F33537ECB132}"/>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Yolanda!$AC$6:$AC$35</c:f>
              <c:strCache>
                <c:ptCount val="30"/>
                <c:pt idx="0">
                  <c:v>Compra venta de artículos</c:v>
                </c:pt>
                <c:pt idx="1">
                  <c:v>Lavandería y tintorería</c:v>
                </c:pt>
                <c:pt idx="2">
                  <c:v>Ortopedia y productos de ayuda</c:v>
                </c:pt>
                <c:pt idx="3">
                  <c:v>Souvenirs y tiendas de recuerdos</c:v>
                </c:pt>
                <c:pt idx="4">
                  <c:v>Ferretería</c:v>
                </c:pt>
                <c:pt idx="5">
                  <c:v>Establecimientos de hospedaje</c:v>
                </c:pt>
                <c:pt idx="6">
                  <c:v>Deportes tiendas</c:v>
                </c:pt>
                <c:pt idx="7">
                  <c:v>Mascotas</c:v>
                </c:pt>
                <c:pt idx="8">
                  <c:v>Fotografía, imprenta y reprografía</c:v>
                </c:pt>
                <c:pt idx="9">
                  <c:v>Loterías</c:v>
                </c:pt>
                <c:pt idx="10">
                  <c:v>Floristería, jardín y campo</c:v>
                </c:pt>
                <c:pt idx="11">
                  <c:v>Bazar</c:v>
                </c:pt>
                <c:pt idx="12">
                  <c:v>Deportes centros</c:v>
                </c:pt>
                <c:pt idx="13">
                  <c:v>Estanco</c:v>
                </c:pt>
                <c:pt idx="14">
                  <c:v>Reparación y/o venta de vehículos</c:v>
                </c:pt>
                <c:pt idx="15">
                  <c:v>Material: construcción y servicios</c:v>
                </c:pt>
                <c:pt idx="16">
                  <c:v>Centros educativos </c:v>
                </c:pt>
                <c:pt idx="17">
                  <c:v>Óptica</c:v>
                </c:pt>
                <c:pt idx="18">
                  <c:v>Artesanía</c:v>
                </c:pt>
                <c:pt idx="19">
                  <c:v>Droguería, perfumería y cosmética</c:v>
                </c:pt>
                <c:pt idx="20">
                  <c:v>Farmacia y herbolario</c:v>
                </c:pt>
                <c:pt idx="21">
                  <c:v>Joyería y relojería</c:v>
                </c:pt>
                <c:pt idx="22">
                  <c:v>Telefonía e informática</c:v>
                </c:pt>
                <c:pt idx="23">
                  <c:v>Prensa, librería, papelería y juguetería</c:v>
                </c:pt>
                <c:pt idx="24">
                  <c:v>Hogar</c:v>
                </c:pt>
                <c:pt idx="25">
                  <c:v>Peluquería, estética y tatuajes</c:v>
                </c:pt>
                <c:pt idx="26">
                  <c:v>Servicios profesionales</c:v>
                </c:pt>
                <c:pt idx="27">
                  <c:v>Alimentación y bebidas</c:v>
                </c:pt>
                <c:pt idx="28">
                  <c:v>Moda: calzado, ropa y complementos</c:v>
                </c:pt>
                <c:pt idx="29">
                  <c:v>Ocio y cultura</c:v>
                </c:pt>
              </c:strCache>
            </c:strRef>
          </c:cat>
          <c:val>
            <c:numRef>
              <c:f>Yolanda!$AE$6:$AE$35</c:f>
              <c:numCache>
                <c:formatCode>0.0%</c:formatCode>
                <c:ptCount val="30"/>
                <c:pt idx="0">
                  <c:v>9.0415913200723324E-4</c:v>
                </c:pt>
                <c:pt idx="1">
                  <c:v>1.8083182640144665E-3</c:v>
                </c:pt>
                <c:pt idx="2">
                  <c:v>1.8083182640144665E-3</c:v>
                </c:pt>
                <c:pt idx="3">
                  <c:v>2.7124773960216998E-3</c:v>
                </c:pt>
                <c:pt idx="4">
                  <c:v>3.616636528028933E-3</c:v>
                </c:pt>
                <c:pt idx="5">
                  <c:v>3.616636528028933E-3</c:v>
                </c:pt>
                <c:pt idx="6">
                  <c:v>4.5207956600361665E-3</c:v>
                </c:pt>
                <c:pt idx="7">
                  <c:v>4.5207956600361665E-3</c:v>
                </c:pt>
                <c:pt idx="8">
                  <c:v>5.4249547920433997E-3</c:v>
                </c:pt>
                <c:pt idx="9">
                  <c:v>7.2332730560578659E-3</c:v>
                </c:pt>
                <c:pt idx="10">
                  <c:v>8.1374321880651E-3</c:v>
                </c:pt>
                <c:pt idx="11">
                  <c:v>9.0415913200723331E-3</c:v>
                </c:pt>
                <c:pt idx="12">
                  <c:v>9.0415913200723331E-3</c:v>
                </c:pt>
                <c:pt idx="13">
                  <c:v>9.0415913200723331E-3</c:v>
                </c:pt>
                <c:pt idx="14">
                  <c:v>9.9457504520795662E-3</c:v>
                </c:pt>
                <c:pt idx="15">
                  <c:v>9.9457504520795662E-3</c:v>
                </c:pt>
                <c:pt idx="16">
                  <c:v>1.5370705244122965E-2</c:v>
                </c:pt>
                <c:pt idx="17">
                  <c:v>1.62748643761302E-2</c:v>
                </c:pt>
                <c:pt idx="18">
                  <c:v>1.7179023508137433E-2</c:v>
                </c:pt>
                <c:pt idx="19">
                  <c:v>1.9891500904159132E-2</c:v>
                </c:pt>
                <c:pt idx="20">
                  <c:v>1.9891500904159132E-2</c:v>
                </c:pt>
                <c:pt idx="21">
                  <c:v>2.0795660036166366E-2</c:v>
                </c:pt>
                <c:pt idx="22">
                  <c:v>2.5316455696202531E-2</c:v>
                </c:pt>
                <c:pt idx="23">
                  <c:v>2.8028933092224231E-2</c:v>
                </c:pt>
                <c:pt idx="24">
                  <c:v>5.0632911392405063E-2</c:v>
                </c:pt>
                <c:pt idx="25">
                  <c:v>6.50994575045208E-2</c:v>
                </c:pt>
                <c:pt idx="26">
                  <c:v>9.5840867992766726E-2</c:v>
                </c:pt>
                <c:pt idx="27">
                  <c:v>0.10940325497287523</c:v>
                </c:pt>
                <c:pt idx="28">
                  <c:v>0.20886075949367089</c:v>
                </c:pt>
                <c:pt idx="29">
                  <c:v>0.21609403254972875</c:v>
                </c:pt>
              </c:numCache>
            </c:numRef>
          </c:val>
          <c:extLst>
            <c:ext xmlns:c16="http://schemas.microsoft.com/office/drawing/2014/chart" uri="{C3380CC4-5D6E-409C-BE32-E72D297353CC}">
              <c16:uniqueId val="{00000001-FE2D-41E9-87EF-F33537ECB132}"/>
            </c:ext>
          </c:extLst>
        </c:ser>
        <c:dLbls>
          <c:dLblPos val="outEnd"/>
          <c:showLegendKey val="0"/>
          <c:showVal val="1"/>
          <c:showCatName val="0"/>
          <c:showSerName val="0"/>
          <c:showPercent val="0"/>
          <c:showBubbleSize val="0"/>
        </c:dLbls>
        <c:gapWidth val="182"/>
        <c:axId val="1966622384"/>
        <c:axId val="1966616944"/>
      </c:barChart>
      <c:catAx>
        <c:axId val="1966622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crossAx val="1966616944"/>
        <c:crosses val="autoZero"/>
        <c:auto val="1"/>
        <c:lblAlgn val="ctr"/>
        <c:lblOffset val="100"/>
        <c:noMultiLvlLbl val="0"/>
      </c:catAx>
      <c:valAx>
        <c:axId val="1966616944"/>
        <c:scaling>
          <c:orientation val="minMax"/>
        </c:scaling>
        <c:delete val="1"/>
        <c:axPos val="b"/>
        <c:numFmt formatCode="0.0%" sourceLinked="1"/>
        <c:majorTickMark val="none"/>
        <c:minorTickMark val="none"/>
        <c:tickLblPos val="nextTo"/>
        <c:crossAx val="196662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5FF7F"/>
              </a:solidFill>
              <a:ln w="19050">
                <a:solidFill>
                  <a:schemeClr val="lt1"/>
                </a:solidFill>
              </a:ln>
              <a:effectLst/>
            </c:spPr>
            <c:extLst>
              <c:ext xmlns:c16="http://schemas.microsoft.com/office/drawing/2014/chart" uri="{C3380CC4-5D6E-409C-BE32-E72D297353CC}">
                <c16:uniqueId val="{00000001-6A46-4603-BD05-6F34F249387A}"/>
              </c:ext>
            </c:extLst>
          </c:dPt>
          <c:dPt>
            <c:idx val="1"/>
            <c:bubble3D val="0"/>
            <c:explosion val="4"/>
            <c:spPr>
              <a:solidFill>
                <a:srgbClr val="FF0000"/>
              </a:solidFill>
              <a:ln w="19050">
                <a:solidFill>
                  <a:schemeClr val="lt1"/>
                </a:solidFill>
              </a:ln>
              <a:effectLst/>
            </c:spPr>
            <c:extLst>
              <c:ext xmlns:c16="http://schemas.microsoft.com/office/drawing/2014/chart" uri="{C3380CC4-5D6E-409C-BE32-E72D297353CC}">
                <c16:uniqueId val="{00000003-6A46-4603-BD05-6F34F249387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Hoja1!$C$5:$C$6</c:f>
              <c:strCache>
                <c:ptCount val="2"/>
                <c:pt idx="0">
                  <c:v>Sí</c:v>
                </c:pt>
                <c:pt idx="1">
                  <c:v>No</c:v>
                </c:pt>
              </c:strCache>
            </c:strRef>
          </c:cat>
          <c:val>
            <c:numRef>
              <c:f>Hoja1!$D$5:$D$6</c:f>
              <c:numCache>
                <c:formatCode>0.00%</c:formatCode>
                <c:ptCount val="2"/>
                <c:pt idx="0">
                  <c:v>0.68600000000000005</c:v>
                </c:pt>
                <c:pt idx="1">
                  <c:v>0.314</c:v>
                </c:pt>
              </c:numCache>
            </c:numRef>
          </c:val>
          <c:extLst>
            <c:ext xmlns:c16="http://schemas.microsoft.com/office/drawing/2014/chart" uri="{C3380CC4-5D6E-409C-BE32-E72D297353CC}">
              <c16:uniqueId val="{00000004-6A46-4603-BD05-6F34F249387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5FF7F"/>
              </a:solidFill>
              <a:ln w="19050">
                <a:solidFill>
                  <a:schemeClr val="lt1"/>
                </a:solidFill>
              </a:ln>
              <a:effectLst/>
            </c:spPr>
            <c:extLst>
              <c:ext xmlns:c16="http://schemas.microsoft.com/office/drawing/2014/chart" uri="{C3380CC4-5D6E-409C-BE32-E72D297353CC}">
                <c16:uniqueId val="{00000001-2CCF-46C4-8225-643C24DDFFE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2CCF-46C4-8225-643C24DDFFE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Hoja1!$C$8:$C$9</c:f>
              <c:strCache>
                <c:ptCount val="2"/>
                <c:pt idx="0">
                  <c:v>Sí</c:v>
                </c:pt>
                <c:pt idx="1">
                  <c:v>No</c:v>
                </c:pt>
              </c:strCache>
            </c:strRef>
          </c:cat>
          <c:val>
            <c:numRef>
              <c:f>Hoja1!$D$8:$D$9</c:f>
              <c:numCache>
                <c:formatCode>0.00%</c:formatCode>
                <c:ptCount val="2"/>
                <c:pt idx="0">
                  <c:v>0.6</c:v>
                </c:pt>
                <c:pt idx="1">
                  <c:v>0.4</c:v>
                </c:pt>
              </c:numCache>
            </c:numRef>
          </c:val>
          <c:extLst>
            <c:ext xmlns:c16="http://schemas.microsoft.com/office/drawing/2014/chart" uri="{C3380CC4-5D6E-409C-BE32-E72D297353CC}">
              <c16:uniqueId val="{00000004-2CCF-46C4-8225-643C24DDFFE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5FF7F"/>
              </a:solidFill>
              <a:ln w="19050">
                <a:solidFill>
                  <a:schemeClr val="lt1"/>
                </a:solidFill>
              </a:ln>
              <a:effectLst/>
            </c:spPr>
            <c:extLst>
              <c:ext xmlns:c16="http://schemas.microsoft.com/office/drawing/2014/chart" uri="{C3380CC4-5D6E-409C-BE32-E72D297353CC}">
                <c16:uniqueId val="{00000001-5D03-4F71-ACF9-7E960EE76288}"/>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5D03-4F71-ACF9-7E960EE7628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Hoja1!$C$22:$C$23</c:f>
              <c:strCache>
                <c:ptCount val="2"/>
                <c:pt idx="0">
                  <c:v>Sí</c:v>
                </c:pt>
                <c:pt idx="1">
                  <c:v>No</c:v>
                </c:pt>
              </c:strCache>
            </c:strRef>
          </c:cat>
          <c:val>
            <c:numRef>
              <c:f>Hoja1!$D$22:$D$23</c:f>
              <c:numCache>
                <c:formatCode>0.00%</c:formatCode>
                <c:ptCount val="2"/>
                <c:pt idx="0">
                  <c:v>0.42899999999999999</c:v>
                </c:pt>
                <c:pt idx="1">
                  <c:v>0.57099999999999995</c:v>
                </c:pt>
              </c:numCache>
            </c:numRef>
          </c:val>
          <c:extLst>
            <c:ext xmlns:c16="http://schemas.microsoft.com/office/drawing/2014/chart" uri="{C3380CC4-5D6E-409C-BE32-E72D297353CC}">
              <c16:uniqueId val="{00000004-5D03-4F71-ACF9-7E960EE7628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0" i="0" u="none" strike="noStrike" baseline="0" dirty="0">
                <a:effectLst/>
              </a:rPr>
              <a:t>Percepción</a:t>
            </a:r>
            <a:r>
              <a:rPr lang="es-ES" dirty="0"/>
              <a:t> de variación de</a:t>
            </a:r>
            <a:r>
              <a:rPr lang="es-ES" baseline="0" dirty="0"/>
              <a:t> número de clientes</a:t>
            </a:r>
            <a:endParaRPr lang="es-ES" sz="1400" b="0" i="0" u="none" strike="noStrike" baseline="0" dirty="0">
              <a:effectLst/>
            </a:endParaRPr>
          </a:p>
          <a:p>
            <a:pPr>
              <a:defRPr/>
            </a:pPr>
            <a:r>
              <a:rPr lang="es-ES" sz="1800" b="1" i="0" u="none" strike="noStrike" baseline="0" dirty="0"/>
              <a:t>La Gran Manzana</a:t>
            </a:r>
            <a:endParaRPr lang="es-ES" sz="1800" b="0" i="0" u="none" strike="noStrike" baseline="0" dirty="0"/>
          </a:p>
        </c:rich>
      </c:tx>
      <c:layout>
        <c:manualLayout>
          <c:xMode val="edge"/>
          <c:yMode val="edge"/>
          <c:x val="8.7105946239478677E-2"/>
          <c:y val="3.2407343746529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8E977-6380-4DD4-9BEA-6E5A53B27EF8}" type="datetimeFigureOut">
              <a:rPr lang="es-ES" smtClean="0"/>
              <a:t>27/07/2021</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5BDD76-D2B6-4C0C-B7A6-AB2E07C091D8}" type="slidenum">
              <a:rPr lang="es-ES" smtClean="0"/>
              <a:t>‹Nº›</a:t>
            </a:fld>
            <a:endParaRPr lang="es-ES" dirty="0"/>
          </a:p>
        </p:txBody>
      </p:sp>
    </p:spTree>
    <p:extLst>
      <p:ext uri="{BB962C8B-B14F-4D97-AF65-F5344CB8AC3E}">
        <p14:creationId xmlns:p14="http://schemas.microsoft.com/office/powerpoint/2010/main" val="4217180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9EDD8-CAEE-43FC-9004-BDE70AADA453}" type="datetimeFigureOut">
              <a:rPr lang="es-ES" smtClean="0"/>
              <a:t>27/07/2021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9D7AB-2E0F-4158-98F7-A0D8B31BE697}" type="slidenum">
              <a:rPr lang="es-ES" smtClean="0"/>
              <a:t>‹Nº›</a:t>
            </a:fld>
            <a:endParaRPr lang="es-ES" dirty="0"/>
          </a:p>
        </p:txBody>
      </p:sp>
    </p:spTree>
    <p:extLst>
      <p:ext uri="{BB962C8B-B14F-4D97-AF65-F5344CB8AC3E}">
        <p14:creationId xmlns:p14="http://schemas.microsoft.com/office/powerpoint/2010/main" val="68192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ABF57DD-789C-4002-BB13-438ABDB1F0F9}" type="datetime1">
              <a:rPr lang="en-US" smtClean="0"/>
              <a:t>7/27/2021</a:t>
            </a:fld>
            <a:endParaRPr lang="en-US" dirty="0"/>
          </a:p>
        </p:txBody>
      </p:sp>
      <p:sp>
        <p:nvSpPr>
          <p:cNvPr id="5" name="Footer Placeholder 4"/>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820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3A4B4B1-57A5-4442-8278-BE8C0FE4FC34}" type="datetime1">
              <a:rPr lang="en-US" smtClean="0"/>
              <a:t>7/27/2021</a:t>
            </a:fld>
            <a:endParaRPr lang="en-US" dirty="0"/>
          </a:p>
        </p:txBody>
      </p:sp>
      <p:sp>
        <p:nvSpPr>
          <p:cNvPr id="6" name="Footer Placeholder 5"/>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1217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F862325-D3C3-45DC-B284-21F11806F62E}" type="datetime1">
              <a:rPr lang="en-US" smtClean="0"/>
              <a:t>7/27/2021</a:t>
            </a:fld>
            <a:endParaRPr lang="en-US" dirty="0"/>
          </a:p>
        </p:txBody>
      </p:sp>
      <p:sp>
        <p:nvSpPr>
          <p:cNvPr id="5" name="Footer Placeholder 4"/>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707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F208371-C030-488D-9079-519631EC9661}" type="datetime1">
              <a:rPr lang="en-US" smtClean="0"/>
              <a:t>7/27/2021</a:t>
            </a:fld>
            <a:endParaRPr lang="en-US" dirty="0"/>
          </a:p>
        </p:txBody>
      </p:sp>
      <p:sp>
        <p:nvSpPr>
          <p:cNvPr id="5" name="Footer Placeholder 4"/>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1133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887DB3-B9A6-42CF-8911-2BC9ED70EC0F}" type="datetime1">
              <a:rPr lang="en-US" smtClean="0"/>
              <a:t>7/27/2021</a:t>
            </a:fld>
            <a:endParaRPr lang="en-US" dirty="0"/>
          </a:p>
        </p:txBody>
      </p:sp>
      <p:sp>
        <p:nvSpPr>
          <p:cNvPr id="5" name="Footer Placeholder 4"/>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19301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6CC218A-D89F-4618-84FA-4BF4AF6BA93D}" type="datetime1">
              <a:rPr lang="en-US" smtClean="0"/>
              <a:t>7/27/2021</a:t>
            </a:fld>
            <a:endParaRPr lang="en-US" dirty="0"/>
          </a:p>
        </p:txBody>
      </p:sp>
      <p:sp>
        <p:nvSpPr>
          <p:cNvPr id="4" name="Footer Placeholder 4"/>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655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B01B28-C90A-4E77-9601-4AEBA31EE1F1}" type="datetime1">
              <a:rPr lang="en-US" smtClean="0"/>
              <a:t>7/27/2021</a:t>
            </a:fld>
            <a:endParaRPr lang="en-US" dirty="0"/>
          </a:p>
        </p:txBody>
      </p:sp>
      <p:sp>
        <p:nvSpPr>
          <p:cNvPr id="4" name="Footer Placeholder 4"/>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92520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7C758A-205F-448D-8536-21F48DCD3954}" type="datetime1">
              <a:rPr lang="en-US" smtClean="0"/>
              <a:t>7/27/2021</a:t>
            </a:fld>
            <a:endParaRPr lang="en-US" dirty="0"/>
          </a:p>
        </p:txBody>
      </p:sp>
      <p:sp>
        <p:nvSpPr>
          <p:cNvPr id="5" name="Footer Placeholder 4"/>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481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248CA2-D49B-463C-870E-1DA15A25219F}" type="datetime1">
              <a:rPr lang="en-US" smtClean="0"/>
              <a:t>7/27/2021</a:t>
            </a:fld>
            <a:endParaRPr lang="en-US" dirty="0"/>
          </a:p>
        </p:txBody>
      </p:sp>
      <p:sp>
        <p:nvSpPr>
          <p:cNvPr id="5" name="Footer Placeholder 4"/>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0352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953E8DD9-545E-4DF5-9D87-72F27CE095E5}" type="datetime1">
              <a:rPr lang="en-US" smtClean="0"/>
              <a:t>7/27/2021</a:t>
            </a:fld>
            <a:endParaRPr lang="en-US" dirty="0"/>
          </a:p>
        </p:txBody>
      </p:sp>
      <p:sp>
        <p:nvSpPr>
          <p:cNvPr id="5" name="Footer Placeholder 4"/>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9691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C932170-97E1-419A-98B3-BDAA103F25EB}" type="datetime1">
              <a:rPr lang="en-US" smtClean="0"/>
              <a:t>7/27/2021</a:t>
            </a:fld>
            <a:endParaRPr lang="en-US" dirty="0"/>
          </a:p>
        </p:txBody>
      </p:sp>
      <p:sp>
        <p:nvSpPr>
          <p:cNvPr id="5" name="Footer Placeholder 4"/>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3158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F380627-AF3D-430B-B227-E5A05ED2CFAF}" type="datetime1">
              <a:rPr lang="en-US" smtClean="0"/>
              <a:t>7/27/2021</a:t>
            </a:fld>
            <a:endParaRPr lang="en-US" dirty="0"/>
          </a:p>
        </p:txBody>
      </p:sp>
      <p:sp>
        <p:nvSpPr>
          <p:cNvPr id="6" name="Footer Placeholder 5"/>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0179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B1007D1-6057-421C-B95E-50884B2C9D9A}" type="datetime1">
              <a:rPr lang="en-US" smtClean="0"/>
              <a:t>7/27/2021</a:t>
            </a:fld>
            <a:endParaRPr lang="en-US" dirty="0"/>
          </a:p>
        </p:txBody>
      </p:sp>
      <p:sp>
        <p:nvSpPr>
          <p:cNvPr id="8" name="Footer Placeholder 7"/>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0073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0F43BD4C-5893-48FB-8719-97C03C04EA2A}" type="datetime1">
              <a:rPr lang="en-US" smtClean="0"/>
              <a:t>7/27/2021</a:t>
            </a:fld>
            <a:endParaRPr lang="en-US" dirty="0"/>
          </a:p>
        </p:txBody>
      </p:sp>
      <p:sp>
        <p:nvSpPr>
          <p:cNvPr id="5" name="Footer Placeholder 3"/>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194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00B677-5DE4-43F1-976E-B9B8B58775C5}" type="datetime1">
              <a:rPr lang="en-US" smtClean="0"/>
              <a:t>7/27/2021</a:t>
            </a:fld>
            <a:endParaRPr lang="en-US" dirty="0"/>
          </a:p>
        </p:txBody>
      </p:sp>
      <p:sp>
        <p:nvSpPr>
          <p:cNvPr id="5" name="Footer Placeholder 2"/>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9678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B5ACE0FF-58D9-44D0-9FF7-B38F8FB3DA98}" type="datetime1">
              <a:rPr lang="en-US" smtClean="0"/>
              <a:t>7/27/2021</a:t>
            </a:fld>
            <a:endParaRPr lang="en-US" dirty="0"/>
          </a:p>
        </p:txBody>
      </p:sp>
      <p:sp>
        <p:nvSpPr>
          <p:cNvPr id="5" name="Footer Placeholder 5"/>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4857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3243424-D21C-48FB-9278-132DF8912BAC}" type="datetime1">
              <a:rPr lang="en-US" smtClean="0"/>
              <a:t>7/27/2021</a:t>
            </a:fld>
            <a:endParaRPr lang="en-US" dirty="0"/>
          </a:p>
        </p:txBody>
      </p:sp>
      <p:sp>
        <p:nvSpPr>
          <p:cNvPr id="6" name="Footer Placeholder 5"/>
          <p:cNvSpPr>
            <a:spLocks noGrp="1"/>
          </p:cNvSpPr>
          <p:nvPr>
            <p:ph type="ftr" sz="quarter" idx="11"/>
          </p:nvPr>
        </p:nvSpPr>
        <p:spPr/>
        <p:txBody>
          <a:bodyPr/>
          <a:lstStyle/>
          <a:p>
            <a:r>
              <a:rPr lang="es-ES" dirty="0"/>
              <a:t>Cátedra de Comercio - Universidad de La Rioja - Ayuntamiento de Logroño</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054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CE6F1C-78BD-4C79-9911-EC87C64E0EAD}" type="datetime1">
              <a:rPr lang="en-US" smtClean="0"/>
              <a:t>7/27/2021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s-ES" dirty="0"/>
              <a:t>Cátedra de Comercio - Universidad de La Rioja - Ayuntamiento de Logroño</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24495832"/>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catedra.comercio@unirioja.es" TargetMode="Externa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hyperlink" Target="https://catedradecomercio.unirioja.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5A0CDA-49D8-42E4-A74E-92490136AD2E}"/>
              </a:ext>
            </a:extLst>
          </p:cNvPr>
          <p:cNvSpPr>
            <a:spLocks noGrp="1"/>
          </p:cNvSpPr>
          <p:nvPr>
            <p:ph type="ctrTitle"/>
          </p:nvPr>
        </p:nvSpPr>
        <p:spPr>
          <a:xfrm>
            <a:off x="347472" y="711579"/>
            <a:ext cx="11329416" cy="2677648"/>
          </a:xfrm>
        </p:spPr>
        <p:txBody>
          <a:bodyPr/>
          <a:lstStyle/>
          <a:p>
            <a:pPr algn="ctr"/>
            <a:br>
              <a:rPr lang="es-ES" dirty="0"/>
            </a:br>
            <a:r>
              <a:rPr lang="es-ES" dirty="0"/>
              <a:t>Estudio</a:t>
            </a:r>
            <a:br>
              <a:rPr lang="es-ES" dirty="0"/>
            </a:br>
            <a:r>
              <a:rPr lang="es-ES" dirty="0"/>
              <a:t>D</a:t>
            </a:r>
            <a:r>
              <a:rPr lang="es-ES" sz="4000" dirty="0"/>
              <a:t>igitalización de la comunicación de los establecimientos comerciales de Logroño</a:t>
            </a:r>
          </a:p>
        </p:txBody>
      </p:sp>
      <p:sp>
        <p:nvSpPr>
          <p:cNvPr id="3" name="Subtítulo 2">
            <a:extLst>
              <a:ext uri="{FF2B5EF4-FFF2-40B4-BE49-F238E27FC236}">
                <a16:creationId xmlns:a16="http://schemas.microsoft.com/office/drawing/2014/main" id="{43EA3C15-EB4F-4CFD-93B2-8DC212463CB5}"/>
              </a:ext>
            </a:extLst>
          </p:cNvPr>
          <p:cNvSpPr>
            <a:spLocks noGrp="1"/>
          </p:cNvSpPr>
          <p:nvPr>
            <p:ph type="subTitle" idx="1"/>
          </p:nvPr>
        </p:nvSpPr>
        <p:spPr>
          <a:xfrm>
            <a:off x="1673191" y="3687153"/>
            <a:ext cx="8677978" cy="861420"/>
          </a:xfrm>
        </p:spPr>
        <p:txBody>
          <a:bodyPr/>
          <a:lstStyle/>
          <a:p>
            <a:pPr algn="ctr"/>
            <a:r>
              <a:rPr lang="es-ES" b="1" dirty="0"/>
              <a:t>cátedra de comercio: Transferencia de conocimiento</a:t>
            </a:r>
          </a:p>
          <a:p>
            <a:pPr algn="ctr"/>
            <a:r>
              <a:rPr lang="es-ES" b="1" dirty="0"/>
              <a:t>Logroño, 27 de julio 2021</a:t>
            </a:r>
          </a:p>
        </p:txBody>
      </p:sp>
      <p:pic>
        <p:nvPicPr>
          <p:cNvPr id="7" name="Imagen 6" descr="Imagen que contiene Texto&#10;&#10;Descripción generada automáticamente">
            <a:extLst>
              <a:ext uri="{FF2B5EF4-FFF2-40B4-BE49-F238E27FC236}">
                <a16:creationId xmlns:a16="http://schemas.microsoft.com/office/drawing/2014/main" id="{C774A4A8-C65A-4274-B91B-C7FAF0CA24E3}"/>
              </a:ext>
            </a:extLst>
          </p:cNvPr>
          <p:cNvPicPr>
            <a:picLocks noChangeAspect="1"/>
          </p:cNvPicPr>
          <p:nvPr/>
        </p:nvPicPr>
        <p:blipFill>
          <a:blip r:embed="rId2"/>
          <a:stretch>
            <a:fillRect/>
          </a:stretch>
        </p:blipFill>
        <p:spPr>
          <a:xfrm>
            <a:off x="2762249" y="4846499"/>
            <a:ext cx="6667500" cy="885960"/>
          </a:xfrm>
          <a:prstGeom prst="rect">
            <a:avLst/>
          </a:prstGeom>
        </p:spPr>
      </p:pic>
    </p:spTree>
    <p:extLst>
      <p:ext uri="{BB962C8B-B14F-4D97-AF65-F5344CB8AC3E}">
        <p14:creationId xmlns:p14="http://schemas.microsoft.com/office/powerpoint/2010/main" val="137682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CE02131-6713-49A3-8FB1-4334276EEC25}"/>
              </a:ext>
            </a:extLst>
          </p:cNvPr>
          <p:cNvSpPr txBox="1"/>
          <p:nvPr/>
        </p:nvSpPr>
        <p:spPr>
          <a:xfrm>
            <a:off x="1029695" y="735639"/>
            <a:ext cx="11264058"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Gráfico 4. Reseñas en Google My Business</a:t>
            </a:r>
            <a:endParaRPr lang="es-ES" dirty="0">
              <a:solidFill>
                <a:schemeClr val="bg2">
                  <a:lumMod val="40000"/>
                  <a:lumOff val="60000"/>
                </a:schemeClr>
              </a:solidFill>
            </a:endParaRPr>
          </a:p>
        </p:txBody>
      </p:sp>
      <p:pic>
        <p:nvPicPr>
          <p:cNvPr id="3076" name="Picture 4" descr="Google My Business: por qué es esencial para tu despacho de abogados">
            <a:extLst>
              <a:ext uri="{FF2B5EF4-FFF2-40B4-BE49-F238E27FC236}">
                <a16:creationId xmlns:a16="http://schemas.microsoft.com/office/drawing/2014/main" id="{5AEA0666-BF87-4CD1-8F6F-DA58EBBDE0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79" r="19251"/>
          <a:stretch/>
        </p:blipFill>
        <p:spPr bwMode="auto">
          <a:xfrm>
            <a:off x="5086425" y="2891603"/>
            <a:ext cx="2064813" cy="1884142"/>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D0944B33-274A-468C-82B4-D4254A4F4D14}"/>
              </a:ext>
            </a:extLst>
          </p:cNvPr>
          <p:cNvSpPr txBox="1"/>
          <p:nvPr/>
        </p:nvSpPr>
        <p:spPr>
          <a:xfrm>
            <a:off x="1240076" y="1739975"/>
            <a:ext cx="3266227" cy="707886"/>
          </a:xfrm>
          <a:prstGeom prst="rect">
            <a:avLst/>
          </a:prstGeom>
          <a:noFill/>
        </p:spPr>
        <p:txBody>
          <a:bodyPr wrap="square" rtlCol="0">
            <a:spAutoFit/>
          </a:bodyPr>
          <a:lstStyle/>
          <a:p>
            <a:pPr algn="ctr"/>
            <a:r>
              <a:rPr lang="es-ES" sz="2000" b="1" dirty="0"/>
              <a:t>NÚMERO MEDIO DE RESEÑAS</a:t>
            </a:r>
          </a:p>
        </p:txBody>
      </p:sp>
      <p:sp>
        <p:nvSpPr>
          <p:cNvPr id="28" name="CuadroTexto 27">
            <a:extLst>
              <a:ext uri="{FF2B5EF4-FFF2-40B4-BE49-F238E27FC236}">
                <a16:creationId xmlns:a16="http://schemas.microsoft.com/office/drawing/2014/main" id="{C22E2333-1A86-433C-B6F1-1B88212285DB}"/>
              </a:ext>
            </a:extLst>
          </p:cNvPr>
          <p:cNvSpPr txBox="1"/>
          <p:nvPr/>
        </p:nvSpPr>
        <p:spPr>
          <a:xfrm>
            <a:off x="7879037" y="1674900"/>
            <a:ext cx="3072887" cy="1015663"/>
          </a:xfrm>
          <a:prstGeom prst="rect">
            <a:avLst/>
          </a:prstGeom>
          <a:noFill/>
        </p:spPr>
        <p:txBody>
          <a:bodyPr wrap="square" rtlCol="0">
            <a:spAutoFit/>
          </a:bodyPr>
          <a:lstStyle/>
          <a:p>
            <a:pPr algn="ctr"/>
            <a:r>
              <a:rPr lang="es-ES" sz="2000" b="1" dirty="0"/>
              <a:t>VALORACIÓN MEDIA DE LAS RESEÑAS </a:t>
            </a:r>
          </a:p>
          <a:p>
            <a:pPr algn="ctr"/>
            <a:r>
              <a:rPr lang="es-ES" sz="2000" b="1" dirty="0"/>
              <a:t>(SOBRE 5)</a:t>
            </a:r>
          </a:p>
        </p:txBody>
      </p:sp>
      <p:pic>
        <p:nvPicPr>
          <p:cNvPr id="3" name="Gráfico 2" descr="Grupo de personas contorno">
            <a:extLst>
              <a:ext uri="{FF2B5EF4-FFF2-40B4-BE49-F238E27FC236}">
                <a16:creationId xmlns:a16="http://schemas.microsoft.com/office/drawing/2014/main" id="{DA3F1C3D-1ED5-419F-B6BE-01907E4C5E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9824" y="5000622"/>
            <a:ext cx="1666727" cy="1666727"/>
          </a:xfrm>
          <a:prstGeom prst="rect">
            <a:avLst/>
          </a:prstGeom>
        </p:spPr>
      </p:pic>
      <p:pic>
        <p:nvPicPr>
          <p:cNvPr id="9" name="Gráfico 8" descr="Calificación 1 estrella contorno">
            <a:extLst>
              <a:ext uri="{FF2B5EF4-FFF2-40B4-BE49-F238E27FC236}">
                <a16:creationId xmlns:a16="http://schemas.microsoft.com/office/drawing/2014/main" id="{6786C1C0-65A2-4E42-9C14-A840C209AA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85449" y="5020809"/>
            <a:ext cx="1829502" cy="1440438"/>
          </a:xfrm>
          <a:prstGeom prst="rect">
            <a:avLst/>
          </a:prstGeom>
        </p:spPr>
      </p:pic>
      <p:sp>
        <p:nvSpPr>
          <p:cNvPr id="24" name="CuadroTexto 23">
            <a:extLst>
              <a:ext uri="{FF2B5EF4-FFF2-40B4-BE49-F238E27FC236}">
                <a16:creationId xmlns:a16="http://schemas.microsoft.com/office/drawing/2014/main" id="{C9733B16-5D50-4B25-ABD2-676F6F8E382A}"/>
              </a:ext>
            </a:extLst>
          </p:cNvPr>
          <p:cNvSpPr txBox="1"/>
          <p:nvPr/>
        </p:nvSpPr>
        <p:spPr>
          <a:xfrm>
            <a:off x="8682164" y="3428999"/>
            <a:ext cx="2076422" cy="830997"/>
          </a:xfrm>
          <a:prstGeom prst="rect">
            <a:avLst/>
          </a:prstGeom>
          <a:noFill/>
        </p:spPr>
        <p:txBody>
          <a:bodyPr wrap="square" rtlCol="0">
            <a:spAutoFit/>
          </a:bodyPr>
          <a:lstStyle/>
          <a:p>
            <a:r>
              <a:rPr lang="es-ES" sz="4800" b="1" dirty="0">
                <a:solidFill>
                  <a:schemeClr val="bg2">
                    <a:lumMod val="40000"/>
                    <a:lumOff val="60000"/>
                  </a:schemeClr>
                </a:solidFill>
              </a:rPr>
              <a:t>2,37</a:t>
            </a:r>
          </a:p>
        </p:txBody>
      </p:sp>
      <p:sp>
        <p:nvSpPr>
          <p:cNvPr id="30" name="CuadroTexto 29">
            <a:extLst>
              <a:ext uri="{FF2B5EF4-FFF2-40B4-BE49-F238E27FC236}">
                <a16:creationId xmlns:a16="http://schemas.microsoft.com/office/drawing/2014/main" id="{6D1C1E38-3742-4500-B3E5-8D966220F685}"/>
              </a:ext>
            </a:extLst>
          </p:cNvPr>
          <p:cNvSpPr txBox="1"/>
          <p:nvPr/>
        </p:nvSpPr>
        <p:spPr>
          <a:xfrm>
            <a:off x="2151207" y="3415808"/>
            <a:ext cx="2219027" cy="830997"/>
          </a:xfrm>
          <a:prstGeom prst="rect">
            <a:avLst/>
          </a:prstGeom>
          <a:noFill/>
        </p:spPr>
        <p:txBody>
          <a:bodyPr wrap="square" rtlCol="0">
            <a:spAutoFit/>
          </a:bodyPr>
          <a:lstStyle/>
          <a:p>
            <a:r>
              <a:rPr lang="es-ES" sz="4800" b="1" dirty="0">
                <a:solidFill>
                  <a:schemeClr val="bg2">
                    <a:lumMod val="40000"/>
                    <a:lumOff val="60000"/>
                  </a:schemeClr>
                </a:solidFill>
              </a:rPr>
              <a:t>7,94</a:t>
            </a:r>
          </a:p>
        </p:txBody>
      </p:sp>
      <p:sp>
        <p:nvSpPr>
          <p:cNvPr id="13" name="Diagrama de flujo: conector 12">
            <a:extLst>
              <a:ext uri="{FF2B5EF4-FFF2-40B4-BE49-F238E27FC236}">
                <a16:creationId xmlns:a16="http://schemas.microsoft.com/office/drawing/2014/main" id="{7FAE59D0-DF58-45E4-8D68-FF22439FD6D2}"/>
              </a:ext>
            </a:extLst>
          </p:cNvPr>
          <p:cNvSpPr/>
          <p:nvPr/>
        </p:nvSpPr>
        <p:spPr>
          <a:xfrm>
            <a:off x="1891430" y="2997945"/>
            <a:ext cx="1954060" cy="1666727"/>
          </a:xfrm>
          <a:prstGeom prst="flowChartConnector">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Diagrama de flujo: conector 30">
            <a:extLst>
              <a:ext uri="{FF2B5EF4-FFF2-40B4-BE49-F238E27FC236}">
                <a16:creationId xmlns:a16="http://schemas.microsoft.com/office/drawing/2014/main" id="{F1F415D6-39BE-42EF-ABAF-0C4B2F1DCA0E}"/>
              </a:ext>
            </a:extLst>
          </p:cNvPr>
          <p:cNvSpPr/>
          <p:nvPr/>
        </p:nvSpPr>
        <p:spPr>
          <a:xfrm>
            <a:off x="8392173" y="2997944"/>
            <a:ext cx="1954060" cy="1666727"/>
          </a:xfrm>
          <a:prstGeom prst="flowChartConnector">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Marcador de pie de página 1"/>
          <p:cNvSpPr>
            <a:spLocks noGrp="1"/>
          </p:cNvSpPr>
          <p:nvPr>
            <p:ph type="ftr" sz="quarter" idx="11"/>
          </p:nvPr>
        </p:nvSpPr>
        <p:spPr>
          <a:xfrm rot="5400000">
            <a:off x="9847838" y="3276598"/>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288570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acebook - Entrar o registrarse">
            <a:extLst>
              <a:ext uri="{FF2B5EF4-FFF2-40B4-BE49-F238E27FC236}">
                <a16:creationId xmlns:a16="http://schemas.microsoft.com/office/drawing/2014/main" id="{5C5640D4-7572-4DF4-9F06-39164C132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1746" y="4965160"/>
            <a:ext cx="1602000" cy="1602000"/>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444FF0AF-D60F-4B14-8321-D568E301A43F}"/>
              </a:ext>
            </a:extLst>
          </p:cNvPr>
          <p:cNvSpPr txBox="1">
            <a:spLocks/>
          </p:cNvSpPr>
          <p:nvPr/>
        </p:nvSpPr>
        <p:spPr bwMode="gray">
          <a:xfrm>
            <a:off x="728912" y="501976"/>
            <a:ext cx="10293834" cy="54325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solidFill>
                  <a:schemeClr val="tx1">
                    <a:lumMod val="95000"/>
                  </a:schemeClr>
                </a:solidFill>
              </a:rPr>
              <a:t>3. Resultados: p</a:t>
            </a:r>
            <a:r>
              <a:rPr lang="es-ES" sz="4000" dirty="0">
                <a:solidFill>
                  <a:schemeClr val="tx1"/>
                </a:solidFill>
              </a:rPr>
              <a:t>resencia online</a:t>
            </a:r>
            <a:endParaRPr lang="es-ES" sz="4000" dirty="0">
              <a:solidFill>
                <a:schemeClr val="tx1">
                  <a:lumMod val="95000"/>
                </a:schemeClr>
              </a:solidFill>
            </a:endParaRPr>
          </a:p>
        </p:txBody>
      </p:sp>
      <p:sp>
        <p:nvSpPr>
          <p:cNvPr id="11" name="CuadroTexto 10">
            <a:extLst>
              <a:ext uri="{FF2B5EF4-FFF2-40B4-BE49-F238E27FC236}">
                <a16:creationId xmlns:a16="http://schemas.microsoft.com/office/drawing/2014/main" id="{7CADB91F-736E-44EF-9CC1-12A95990CD20}"/>
              </a:ext>
            </a:extLst>
          </p:cNvPr>
          <p:cNvSpPr txBox="1"/>
          <p:nvPr/>
        </p:nvSpPr>
        <p:spPr>
          <a:xfrm>
            <a:off x="313152" y="1145443"/>
            <a:ext cx="6112700" cy="495457"/>
          </a:xfrm>
          <a:prstGeom prst="rect">
            <a:avLst/>
          </a:prstGeom>
          <a:noFill/>
        </p:spPr>
        <p:txBody>
          <a:bodyPr wrap="square">
            <a:spAutoFit/>
          </a:bodyPr>
          <a:lstStyle/>
          <a:p>
            <a:pPr lvl="1">
              <a:lnSpc>
                <a:spcPct val="150000"/>
              </a:lnSpc>
            </a:pPr>
            <a:r>
              <a:rPr lang="es-ES" sz="2000" b="1" dirty="0">
                <a:solidFill>
                  <a:schemeClr val="tx1">
                    <a:lumMod val="95000"/>
                  </a:schemeClr>
                </a:solidFill>
              </a:rPr>
              <a:t>III. Facebook</a:t>
            </a:r>
          </a:p>
        </p:txBody>
      </p:sp>
      <p:sp>
        <p:nvSpPr>
          <p:cNvPr id="12" name="CuadroTexto 11">
            <a:extLst>
              <a:ext uri="{FF2B5EF4-FFF2-40B4-BE49-F238E27FC236}">
                <a16:creationId xmlns:a16="http://schemas.microsoft.com/office/drawing/2014/main" id="{A5F834F1-38B0-4E97-BAAC-35CC4D067A95}"/>
              </a:ext>
            </a:extLst>
          </p:cNvPr>
          <p:cNvSpPr txBox="1"/>
          <p:nvPr/>
        </p:nvSpPr>
        <p:spPr>
          <a:xfrm>
            <a:off x="728912" y="1868069"/>
            <a:ext cx="11264058"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Gráfico 5. Disponibilidad de la herramienta</a:t>
            </a:r>
            <a:endParaRPr lang="es-ES" dirty="0">
              <a:solidFill>
                <a:schemeClr val="bg2">
                  <a:lumMod val="40000"/>
                  <a:lumOff val="60000"/>
                </a:schemeClr>
              </a:solidFill>
            </a:endParaRPr>
          </a:p>
        </p:txBody>
      </p:sp>
      <p:graphicFrame>
        <p:nvGraphicFramePr>
          <p:cNvPr id="13" name="Gráfico 12">
            <a:extLst>
              <a:ext uri="{FF2B5EF4-FFF2-40B4-BE49-F238E27FC236}">
                <a16:creationId xmlns:a16="http://schemas.microsoft.com/office/drawing/2014/main" id="{F354747E-CE31-4C6D-B0AB-BE51E4F34185}"/>
              </a:ext>
            </a:extLst>
          </p:cNvPr>
          <p:cNvGraphicFramePr>
            <a:graphicFrameLocks/>
          </p:cNvGraphicFramePr>
          <p:nvPr>
            <p:extLst>
              <p:ext uri="{D42A27DB-BD31-4B8C-83A1-F6EECF244321}">
                <p14:modId xmlns:p14="http://schemas.microsoft.com/office/powerpoint/2010/main" val="1323597872"/>
              </p:ext>
            </p:extLst>
          </p:nvPr>
        </p:nvGraphicFramePr>
        <p:xfrm>
          <a:off x="2367421" y="2463734"/>
          <a:ext cx="6512400" cy="4222800"/>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pie de página 1"/>
          <p:cNvSpPr>
            <a:spLocks noGrp="1"/>
          </p:cNvSpPr>
          <p:nvPr>
            <p:ph type="ftr" sz="quarter" idx="11"/>
          </p:nvPr>
        </p:nvSpPr>
        <p:spPr>
          <a:xfrm rot="5400000">
            <a:off x="9741448" y="3060705"/>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4118640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3CE736A7-F4CD-4210-A24C-B73DBFBB7A01}"/>
              </a:ext>
            </a:extLst>
          </p:cNvPr>
          <p:cNvPicPr>
            <a:picLocks noChangeAspect="1"/>
          </p:cNvPicPr>
          <p:nvPr/>
        </p:nvPicPr>
        <p:blipFill>
          <a:blip r:embed="rId2"/>
          <a:stretch>
            <a:fillRect/>
          </a:stretch>
        </p:blipFill>
        <p:spPr>
          <a:xfrm>
            <a:off x="6109251" y="1378593"/>
            <a:ext cx="5991225" cy="5010150"/>
          </a:xfrm>
          <a:prstGeom prst="rect">
            <a:avLst/>
          </a:prstGeom>
        </p:spPr>
      </p:pic>
      <p:pic>
        <p:nvPicPr>
          <p:cNvPr id="26" name="Imagen 25">
            <a:extLst>
              <a:ext uri="{FF2B5EF4-FFF2-40B4-BE49-F238E27FC236}">
                <a16:creationId xmlns:a16="http://schemas.microsoft.com/office/drawing/2014/main" id="{25638830-0BCA-4368-AA5D-9DE0185E084F}"/>
              </a:ext>
            </a:extLst>
          </p:cNvPr>
          <p:cNvPicPr>
            <a:picLocks noChangeAspect="1"/>
          </p:cNvPicPr>
          <p:nvPr/>
        </p:nvPicPr>
        <p:blipFill>
          <a:blip r:embed="rId3"/>
          <a:stretch>
            <a:fillRect/>
          </a:stretch>
        </p:blipFill>
        <p:spPr>
          <a:xfrm>
            <a:off x="6866" y="1377543"/>
            <a:ext cx="5992480" cy="5011200"/>
          </a:xfrm>
          <a:prstGeom prst="rect">
            <a:avLst/>
          </a:prstGeom>
        </p:spPr>
      </p:pic>
      <p:sp>
        <p:nvSpPr>
          <p:cNvPr id="14" name="CuadroTexto 13">
            <a:extLst>
              <a:ext uri="{FF2B5EF4-FFF2-40B4-BE49-F238E27FC236}">
                <a16:creationId xmlns:a16="http://schemas.microsoft.com/office/drawing/2014/main" id="{188A71BA-D4F9-4B6B-9BBC-96ADFC3EA450}"/>
              </a:ext>
            </a:extLst>
          </p:cNvPr>
          <p:cNvSpPr txBox="1"/>
          <p:nvPr/>
        </p:nvSpPr>
        <p:spPr>
          <a:xfrm>
            <a:off x="188389" y="1008211"/>
            <a:ext cx="6093912"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Gráfico 6. Diagrama de cajas I</a:t>
            </a:r>
            <a:endParaRPr lang="es-ES" dirty="0">
              <a:solidFill>
                <a:schemeClr val="bg2">
                  <a:lumMod val="40000"/>
                  <a:lumOff val="60000"/>
                </a:schemeClr>
              </a:solidFill>
            </a:endParaRPr>
          </a:p>
        </p:txBody>
      </p:sp>
      <p:pic>
        <p:nvPicPr>
          <p:cNvPr id="2050" name="Picture 2" descr="Tienda Gourmet Online | Comprar Jamón Ibérico, Quesos, Conservas,... - De Torre Gourmet">
            <a:extLst>
              <a:ext uri="{FF2B5EF4-FFF2-40B4-BE49-F238E27FC236}">
                <a16:creationId xmlns:a16="http://schemas.microsoft.com/office/drawing/2014/main" id="{6040C2F3-F178-4B1B-B835-4220E3F91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59" y="1739674"/>
            <a:ext cx="1751259" cy="873106"/>
          </a:xfrm>
          <a:prstGeom prst="rect">
            <a:avLst/>
          </a:prstGeom>
          <a:noFill/>
          <a:extLst>
            <a:ext uri="{909E8E84-426E-40DD-AFC4-6F175D3DCCD1}">
              <a14:hiddenFill xmlns:a14="http://schemas.microsoft.com/office/drawing/2010/main">
                <a:solidFill>
                  <a:srgbClr val="FFFFFF"/>
                </a:solidFill>
              </a14:hiddenFill>
            </a:ext>
          </a:extLst>
        </p:spPr>
      </p:pic>
      <p:sp>
        <p:nvSpPr>
          <p:cNvPr id="15" name="Diagrama de flujo: conector 14">
            <a:extLst>
              <a:ext uri="{FF2B5EF4-FFF2-40B4-BE49-F238E27FC236}">
                <a16:creationId xmlns:a16="http://schemas.microsoft.com/office/drawing/2014/main" id="{6CEE3930-54F0-4A27-A55F-27E680D13260}"/>
              </a:ext>
            </a:extLst>
          </p:cNvPr>
          <p:cNvSpPr/>
          <p:nvPr/>
        </p:nvSpPr>
        <p:spPr>
          <a:xfrm>
            <a:off x="3049167" y="1857816"/>
            <a:ext cx="397407" cy="369332"/>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Cerrar llave 17">
            <a:extLst>
              <a:ext uri="{FF2B5EF4-FFF2-40B4-BE49-F238E27FC236}">
                <a16:creationId xmlns:a16="http://schemas.microsoft.com/office/drawing/2014/main" id="{DC0EBE2D-1994-4C8A-9DB2-839348D4BA25}"/>
              </a:ext>
            </a:extLst>
          </p:cNvPr>
          <p:cNvSpPr/>
          <p:nvPr/>
        </p:nvSpPr>
        <p:spPr>
          <a:xfrm>
            <a:off x="9693626" y="1838480"/>
            <a:ext cx="116360" cy="253310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20" name="CuadroTexto 19">
            <a:extLst>
              <a:ext uri="{FF2B5EF4-FFF2-40B4-BE49-F238E27FC236}">
                <a16:creationId xmlns:a16="http://schemas.microsoft.com/office/drawing/2014/main" id="{B5A0B679-61F0-4E85-BDD8-9E7A44591E3D}"/>
              </a:ext>
            </a:extLst>
          </p:cNvPr>
          <p:cNvSpPr txBox="1"/>
          <p:nvPr/>
        </p:nvSpPr>
        <p:spPr>
          <a:xfrm>
            <a:off x="9809986" y="3144479"/>
            <a:ext cx="2266677" cy="738664"/>
          </a:xfrm>
          <a:prstGeom prst="rect">
            <a:avLst/>
          </a:prstGeom>
          <a:noFill/>
        </p:spPr>
        <p:txBody>
          <a:bodyPr wrap="square" rtlCol="0">
            <a:spAutoFit/>
          </a:bodyPr>
          <a:lstStyle/>
          <a:p>
            <a:pPr algn="ctr"/>
            <a:r>
              <a:rPr lang="es-ES" sz="1400" b="1" dirty="0">
                <a:solidFill>
                  <a:schemeClr val="accent1">
                    <a:lumMod val="75000"/>
                  </a:schemeClr>
                </a:solidFill>
              </a:rPr>
              <a:t>*</a:t>
            </a:r>
          </a:p>
          <a:p>
            <a:pPr algn="ctr"/>
            <a:r>
              <a:rPr lang="es-ES" sz="1400" b="1" dirty="0">
                <a:solidFill>
                  <a:schemeClr val="accent1">
                    <a:lumMod val="75000"/>
                  </a:schemeClr>
                </a:solidFill>
              </a:rPr>
              <a:t> Casos de Matrícula de Honor</a:t>
            </a:r>
          </a:p>
        </p:txBody>
      </p:sp>
      <p:sp>
        <p:nvSpPr>
          <p:cNvPr id="22" name="Cerrar llave 21">
            <a:extLst>
              <a:ext uri="{FF2B5EF4-FFF2-40B4-BE49-F238E27FC236}">
                <a16:creationId xmlns:a16="http://schemas.microsoft.com/office/drawing/2014/main" id="{9553A6FA-D35F-4A5C-856D-9E02C82C12E5}"/>
              </a:ext>
            </a:extLst>
          </p:cNvPr>
          <p:cNvSpPr/>
          <p:nvPr/>
        </p:nvSpPr>
        <p:spPr>
          <a:xfrm rot="10800000">
            <a:off x="8580985" y="4455592"/>
            <a:ext cx="58180" cy="37352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23" name="CuadroTexto 22">
            <a:extLst>
              <a:ext uri="{FF2B5EF4-FFF2-40B4-BE49-F238E27FC236}">
                <a16:creationId xmlns:a16="http://schemas.microsoft.com/office/drawing/2014/main" id="{CF3569D9-DBB7-4CCD-BD09-6B11898B6FBA}"/>
              </a:ext>
            </a:extLst>
          </p:cNvPr>
          <p:cNvSpPr txBox="1"/>
          <p:nvPr/>
        </p:nvSpPr>
        <p:spPr>
          <a:xfrm>
            <a:off x="6464417" y="4246231"/>
            <a:ext cx="2094315" cy="523220"/>
          </a:xfrm>
          <a:prstGeom prst="rect">
            <a:avLst/>
          </a:prstGeom>
          <a:noFill/>
        </p:spPr>
        <p:txBody>
          <a:bodyPr wrap="square" rtlCol="0">
            <a:spAutoFit/>
          </a:bodyPr>
          <a:lstStyle/>
          <a:p>
            <a:pPr algn="ctr"/>
            <a:r>
              <a:rPr lang="es-ES" sz="1400" dirty="0">
                <a:solidFill>
                  <a:schemeClr val="accent1">
                    <a:lumMod val="75000"/>
                  </a:schemeClr>
                </a:solidFill>
              </a:rPr>
              <a:t>○</a:t>
            </a:r>
          </a:p>
          <a:p>
            <a:pPr algn="ctr"/>
            <a:r>
              <a:rPr lang="es-ES" sz="1400" b="1" dirty="0">
                <a:solidFill>
                  <a:schemeClr val="accent1">
                    <a:lumMod val="75000"/>
                  </a:schemeClr>
                </a:solidFill>
              </a:rPr>
              <a:t> Casos sobresalientes</a:t>
            </a:r>
          </a:p>
        </p:txBody>
      </p:sp>
      <p:sp>
        <p:nvSpPr>
          <p:cNvPr id="29" name="CuadroTexto 28">
            <a:extLst>
              <a:ext uri="{FF2B5EF4-FFF2-40B4-BE49-F238E27FC236}">
                <a16:creationId xmlns:a16="http://schemas.microsoft.com/office/drawing/2014/main" id="{5D26F6D9-0D88-400F-A27F-A69F8D435A25}"/>
              </a:ext>
            </a:extLst>
          </p:cNvPr>
          <p:cNvSpPr txBox="1"/>
          <p:nvPr/>
        </p:nvSpPr>
        <p:spPr>
          <a:xfrm>
            <a:off x="6057908" y="1008211"/>
            <a:ext cx="6093912"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Gráfico 7. Diagrama de cajas II</a:t>
            </a:r>
            <a:endParaRPr lang="es-ES" dirty="0">
              <a:solidFill>
                <a:schemeClr val="bg2">
                  <a:lumMod val="40000"/>
                  <a:lumOff val="60000"/>
                </a:schemeClr>
              </a:solidFill>
            </a:endParaRPr>
          </a:p>
        </p:txBody>
      </p:sp>
      <p:sp>
        <p:nvSpPr>
          <p:cNvPr id="31" name="CuadroTexto 30">
            <a:extLst>
              <a:ext uri="{FF2B5EF4-FFF2-40B4-BE49-F238E27FC236}">
                <a16:creationId xmlns:a16="http://schemas.microsoft.com/office/drawing/2014/main" id="{F4061BC1-BE09-4C34-9907-C2D1C966F29A}"/>
              </a:ext>
            </a:extLst>
          </p:cNvPr>
          <p:cNvSpPr txBox="1"/>
          <p:nvPr/>
        </p:nvSpPr>
        <p:spPr>
          <a:xfrm>
            <a:off x="9896166" y="4881365"/>
            <a:ext cx="2094315" cy="307777"/>
          </a:xfrm>
          <a:prstGeom prst="rect">
            <a:avLst/>
          </a:prstGeom>
          <a:noFill/>
        </p:spPr>
        <p:txBody>
          <a:bodyPr wrap="square" rtlCol="0">
            <a:spAutoFit/>
          </a:bodyPr>
          <a:lstStyle/>
          <a:p>
            <a:pPr algn="ctr"/>
            <a:r>
              <a:rPr lang="es-ES" sz="1400" b="1" dirty="0">
                <a:solidFill>
                  <a:schemeClr val="accent1">
                    <a:lumMod val="75000"/>
                  </a:schemeClr>
                </a:solidFill>
              </a:rPr>
              <a:t>Casos notables</a:t>
            </a:r>
          </a:p>
        </p:txBody>
      </p:sp>
      <p:cxnSp>
        <p:nvCxnSpPr>
          <p:cNvPr id="2048" name="Conector recto de flecha 2047">
            <a:extLst>
              <a:ext uri="{FF2B5EF4-FFF2-40B4-BE49-F238E27FC236}">
                <a16:creationId xmlns:a16="http://schemas.microsoft.com/office/drawing/2014/main" id="{E1260E76-46E1-4BDD-879F-91D9242D82A8}"/>
              </a:ext>
            </a:extLst>
          </p:cNvPr>
          <p:cNvCxnSpPr>
            <a:cxnSpLocks/>
          </p:cNvCxnSpPr>
          <p:nvPr/>
        </p:nvCxnSpPr>
        <p:spPr>
          <a:xfrm flipH="1">
            <a:off x="9693626" y="5035253"/>
            <a:ext cx="4775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37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A6DB86C1-0F64-4045-9C9D-B7FAB0610235}"/>
              </a:ext>
            </a:extLst>
          </p:cNvPr>
          <p:cNvSpPr txBox="1"/>
          <p:nvPr/>
        </p:nvSpPr>
        <p:spPr>
          <a:xfrm>
            <a:off x="3046956" y="3234939"/>
            <a:ext cx="6093912" cy="369332"/>
          </a:xfrm>
          <a:prstGeom prst="rect">
            <a:avLst/>
          </a:prstGeom>
          <a:noFill/>
        </p:spPr>
        <p:txBody>
          <a:bodyPr wrap="square">
            <a:spAutoFit/>
          </a:bodyPr>
          <a:lstStyle/>
          <a:p>
            <a:endParaRPr lang="es-ES" dirty="0">
              <a:solidFill>
                <a:schemeClr val="accent1">
                  <a:lumMod val="75000"/>
                </a:schemeClr>
              </a:solidFill>
            </a:endParaRPr>
          </a:p>
        </p:txBody>
      </p:sp>
      <p:sp>
        <p:nvSpPr>
          <p:cNvPr id="14" name="CuadroTexto 13">
            <a:extLst>
              <a:ext uri="{FF2B5EF4-FFF2-40B4-BE49-F238E27FC236}">
                <a16:creationId xmlns:a16="http://schemas.microsoft.com/office/drawing/2014/main" id="{188A71BA-D4F9-4B6B-9BBC-96ADFC3EA450}"/>
              </a:ext>
            </a:extLst>
          </p:cNvPr>
          <p:cNvSpPr txBox="1"/>
          <p:nvPr/>
        </p:nvSpPr>
        <p:spPr>
          <a:xfrm>
            <a:off x="2215985" y="253617"/>
            <a:ext cx="7755853" cy="1323439"/>
          </a:xfrm>
          <a:prstGeom prst="rect">
            <a:avLst/>
          </a:prstGeom>
          <a:noFill/>
        </p:spPr>
        <p:txBody>
          <a:bodyPr wrap="square">
            <a:spAutoFit/>
          </a:bodyPr>
          <a:lstStyle/>
          <a:p>
            <a:pPr algn="ctr"/>
            <a:r>
              <a:rPr lang="es-ES" sz="2000" b="1" dirty="0">
                <a:solidFill>
                  <a:schemeClr val="bg2">
                    <a:lumMod val="40000"/>
                    <a:lumOff val="60000"/>
                  </a:schemeClr>
                </a:solidFill>
                <a:cs typeface="Times New Roman" panose="02020603050405020304" pitchFamily="18" charset="0"/>
              </a:rPr>
              <a:t>Listado de establecimientos ‘Matrícula de Honor’ Facebook</a:t>
            </a:r>
          </a:p>
          <a:p>
            <a:pPr algn="ctr"/>
            <a:r>
              <a:rPr lang="es-ES" sz="2000" b="1" dirty="0">
                <a:solidFill>
                  <a:schemeClr val="bg2">
                    <a:lumMod val="40000"/>
                    <a:lumOff val="60000"/>
                  </a:schemeClr>
                </a:solidFill>
                <a:cs typeface="Times New Roman" panose="02020603050405020304" pitchFamily="18" charset="0"/>
              </a:rPr>
              <a:t>Si su establecimiento se encuentra en la siguiente lista,</a:t>
            </a:r>
          </a:p>
          <a:p>
            <a:pPr algn="ctr"/>
            <a:r>
              <a:rPr lang="es-ES" sz="2000" b="1" dirty="0">
                <a:solidFill>
                  <a:schemeClr val="bg2">
                    <a:lumMod val="40000"/>
                    <a:lumOff val="60000"/>
                  </a:schemeClr>
                </a:solidFill>
                <a:cs typeface="Times New Roman" panose="02020603050405020304" pitchFamily="18" charset="0"/>
              </a:rPr>
              <a:t>¡ENHORABUENA! </a:t>
            </a:r>
          </a:p>
          <a:p>
            <a:pPr algn="ctr"/>
            <a:endParaRPr lang="es-ES" sz="2000" b="1" dirty="0">
              <a:solidFill>
                <a:schemeClr val="bg2">
                  <a:lumMod val="40000"/>
                  <a:lumOff val="60000"/>
                </a:schemeClr>
              </a:solidFill>
            </a:endParaRPr>
          </a:p>
        </p:txBody>
      </p:sp>
      <p:sp>
        <p:nvSpPr>
          <p:cNvPr id="21" name="CuadroTexto 20">
            <a:extLst>
              <a:ext uri="{FF2B5EF4-FFF2-40B4-BE49-F238E27FC236}">
                <a16:creationId xmlns:a16="http://schemas.microsoft.com/office/drawing/2014/main" id="{1458109B-9B8D-48BC-A791-AB754DC06F19}"/>
              </a:ext>
            </a:extLst>
          </p:cNvPr>
          <p:cNvSpPr txBox="1"/>
          <p:nvPr/>
        </p:nvSpPr>
        <p:spPr>
          <a:xfrm>
            <a:off x="2403860" y="1288427"/>
            <a:ext cx="9301290" cy="400110"/>
          </a:xfrm>
          <a:prstGeom prst="rect">
            <a:avLst/>
          </a:prstGeom>
          <a:noFill/>
        </p:spPr>
        <p:txBody>
          <a:bodyPr wrap="square">
            <a:spAutoFit/>
          </a:bodyPr>
          <a:lstStyle/>
          <a:p>
            <a:r>
              <a:rPr lang="es-ES" sz="2000" b="1" dirty="0">
                <a:solidFill>
                  <a:schemeClr val="accent1">
                    <a:lumMod val="60000"/>
                    <a:lumOff val="40000"/>
                  </a:schemeClr>
                </a:solidFill>
              </a:rPr>
              <a:t>DE FORMA DESCENDENTE SEGÚN EL NÚMERO DE SEGUIDORES</a:t>
            </a:r>
          </a:p>
        </p:txBody>
      </p:sp>
      <p:sp>
        <p:nvSpPr>
          <p:cNvPr id="9" name="CuadroTexto 8">
            <a:extLst>
              <a:ext uri="{FF2B5EF4-FFF2-40B4-BE49-F238E27FC236}">
                <a16:creationId xmlns:a16="http://schemas.microsoft.com/office/drawing/2014/main" id="{F44E04C7-071E-4F02-9470-DF88D8DBF0B7}"/>
              </a:ext>
            </a:extLst>
          </p:cNvPr>
          <p:cNvSpPr txBox="1"/>
          <p:nvPr/>
        </p:nvSpPr>
        <p:spPr>
          <a:xfrm>
            <a:off x="930386" y="1688537"/>
            <a:ext cx="11172091" cy="7201972"/>
          </a:xfrm>
          <a:prstGeom prst="rect">
            <a:avLst/>
          </a:prstGeom>
          <a:noFill/>
        </p:spPr>
        <p:txBody>
          <a:bodyPr wrap="square" numCol="4" rtlCol="0">
            <a:spAutoFit/>
          </a:bodyPr>
          <a:lstStyle/>
          <a:p>
            <a:pPr marL="342900" indent="-342900">
              <a:buAutoNum type="arabicPeriod"/>
            </a:pPr>
            <a:r>
              <a:rPr lang="es-ES" sz="1400" dirty="0"/>
              <a:t>De Torre Gourmet</a:t>
            </a:r>
          </a:p>
          <a:p>
            <a:pPr marL="342900" indent="-342900">
              <a:buAutoNum type="arabicPeriod"/>
            </a:pPr>
            <a:r>
              <a:rPr lang="es-ES" sz="1400" dirty="0"/>
              <a:t>Atipyca		</a:t>
            </a:r>
          </a:p>
          <a:p>
            <a:pPr marL="342900" indent="-342900">
              <a:buAutoNum type="arabicPeriod"/>
            </a:pPr>
            <a:r>
              <a:rPr lang="es-ES" sz="1400" dirty="0"/>
              <a:t>Restaurante Ikaro</a:t>
            </a:r>
          </a:p>
          <a:p>
            <a:pPr marL="342900" indent="-342900">
              <a:buAutoNum type="arabicPeriod"/>
            </a:pPr>
            <a:r>
              <a:rPr lang="es-ES" sz="1400" dirty="0"/>
              <a:t>Jordana Carrera</a:t>
            </a:r>
          </a:p>
          <a:p>
            <a:pPr marL="342900" indent="-342900">
              <a:buAutoNum type="arabicPeriod"/>
            </a:pPr>
            <a:r>
              <a:rPr lang="es-ES" sz="1400" dirty="0"/>
              <a:t>Restaurante Tondeluna</a:t>
            </a:r>
          </a:p>
          <a:p>
            <a:pPr marL="342900" indent="-342900">
              <a:buAutoNum type="arabicPeriod"/>
            </a:pPr>
            <a:r>
              <a:rPr lang="es-ES" sz="1400" dirty="0"/>
              <a:t>Imagineé</a:t>
            </a:r>
          </a:p>
          <a:p>
            <a:pPr marL="342900" indent="-342900">
              <a:buAutoNum type="arabicPeriod"/>
            </a:pPr>
            <a:r>
              <a:rPr lang="es-ES" sz="1400" dirty="0"/>
              <a:t>Verde Doncella</a:t>
            </a:r>
          </a:p>
          <a:p>
            <a:pPr marL="342900" indent="-342900">
              <a:buAutoNum type="arabicPeriod"/>
            </a:pPr>
            <a:r>
              <a:rPr lang="es-ES" sz="1400" dirty="0"/>
              <a:t>Santos Ochoa</a:t>
            </a:r>
          </a:p>
          <a:p>
            <a:pPr marL="342900" indent="-342900">
              <a:buAutoNum type="arabicPeriod"/>
            </a:pPr>
            <a:r>
              <a:rPr lang="es-ES" sz="1400" dirty="0"/>
              <a:t>Estudio de tatuajes Logroño</a:t>
            </a:r>
          </a:p>
          <a:p>
            <a:pPr marL="342900" indent="-342900">
              <a:buAutoNum type="arabicPeriod"/>
            </a:pPr>
            <a:r>
              <a:rPr lang="es-ES" sz="1400" dirty="0"/>
              <a:t>Mikonos</a:t>
            </a:r>
          </a:p>
          <a:p>
            <a:pPr marL="342900" indent="-342900">
              <a:buAutoNum type="arabicPeriod"/>
            </a:pPr>
            <a:r>
              <a:rPr lang="es-ES" sz="1400" dirty="0"/>
              <a:t>Cuco´s moda Infantil</a:t>
            </a:r>
          </a:p>
          <a:p>
            <a:pPr marL="342900" indent="-342900">
              <a:buAutoNum type="arabicPeriod"/>
            </a:pPr>
            <a:r>
              <a:rPr lang="es-ES" sz="1400" dirty="0"/>
              <a:t>Café Stress</a:t>
            </a:r>
          </a:p>
          <a:p>
            <a:pPr marL="342900" indent="-342900">
              <a:buAutoNum type="arabicPeriod"/>
            </a:pPr>
            <a:r>
              <a:rPr lang="es-ES" sz="1400" dirty="0"/>
              <a:t>La Casa Azul </a:t>
            </a:r>
          </a:p>
          <a:p>
            <a:pPr marL="342900" indent="-342900">
              <a:buAutoNum type="arabicPeriod"/>
            </a:pPr>
            <a:r>
              <a:rPr lang="es-ES" sz="1400" dirty="0"/>
              <a:t>Embutidos y jamones Gloria</a:t>
            </a:r>
          </a:p>
          <a:p>
            <a:pPr marL="342900" indent="-342900">
              <a:buAutoNum type="arabicPeriod"/>
            </a:pPr>
            <a:r>
              <a:rPr lang="es-ES" sz="1400" dirty="0"/>
              <a:t>El secreto de Pitágoras</a:t>
            </a:r>
          </a:p>
          <a:p>
            <a:pPr marL="342900" indent="-342900">
              <a:buAutoNum type="arabicPeriod"/>
            </a:pPr>
            <a:r>
              <a:rPr lang="es-ES" sz="1400" dirty="0"/>
              <a:t>Rotuprint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El Dorado Café Bar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ADN Tatuajes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Pastelería Tupinamba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La Cocina de Ramón</a:t>
            </a: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Restaurante La Trattoria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Coco Boutique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Muy Lolitas Beauty Room</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Muchachita pastelería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Vaduva SC</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Arrebato tendencias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EME Dressferent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Restaurante Asador Pan y Vino</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Cafetería Ibiza 1941</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Kids &amp; US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Pan Blanco</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La Chispa Adecuada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El Rincón de Alberto</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La tacita de té</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Asterisco Café Bar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Casablanca Café</a:t>
            </a:r>
            <a:r>
              <a:rPr lang="es-ES" sz="1400" dirty="0">
                <a:solidFill>
                  <a:prstClr val="white"/>
                </a:solidFill>
                <a:latin typeface="Century Gothic" panose="020B0502020202020204"/>
              </a:rPr>
              <a:t>é Pub</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Modelers Gadgets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Sala Suite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rPr>
              <a:t>La Luci Delicatessen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Restaurante Moderna Tradición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Ramón Óptica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Mercería Lalu</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Restaurante Buenos Aires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Folder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Palmeral de Portales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Summertime by Bianca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Clínica Dental Bujanda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Librería Cerezo</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Carmen Esteban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Piel de Artemisa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Torres Gastrobar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Cervecerías La Mejillonera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Frutas Pedro</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Arnáez Fotografía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Ramonak Workshop</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Casa de la abacería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Bococa hamburguesería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La Mariposa de Oro</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Educativos Didac SL</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Cervecería Patrick´s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Novias Senda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Escala Papelería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Horno Arguiñano</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Bar Odeón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Ortopedia Moverte.com</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Óptica Gran Vía 39</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Bolsos Vandi</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Queen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Pic Nic</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La Bicha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ES" sz="1400" dirty="0">
                <a:solidFill>
                  <a:prstClr val="white"/>
                </a:solidFill>
                <a:latin typeface="Century Gothic" panose="020B0502020202020204"/>
              </a:rPr>
              <a:t>Maiso Ópticos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s-ES" sz="14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indent="-342900">
              <a:buAutoNum type="arabicPeriod"/>
            </a:pPr>
            <a:endParaRPr lang="es-ES" sz="1400" dirty="0"/>
          </a:p>
          <a:p>
            <a:pPr marL="342900" indent="-342900">
              <a:buAutoNum type="arabicPeriod"/>
            </a:pPr>
            <a:endParaRPr lang="es-ES" sz="1400" dirty="0"/>
          </a:p>
          <a:p>
            <a:pPr marL="342900" indent="-342900">
              <a:buAutoNum type="arabicPeriod"/>
            </a:pPr>
            <a:endParaRPr lang="es-ES" sz="1400" dirty="0"/>
          </a:p>
          <a:p>
            <a:pPr marL="342900" indent="-342900">
              <a:buAutoNum type="arabicPeriod"/>
            </a:pPr>
            <a:endParaRPr lang="es-ES" sz="1400" dirty="0"/>
          </a:p>
          <a:p>
            <a:pPr marL="342900" indent="-342900">
              <a:buAutoNum type="arabicPeriod"/>
            </a:pPr>
            <a:endParaRPr lang="es-ES" sz="1400" dirty="0"/>
          </a:p>
          <a:p>
            <a:endParaRPr lang="es-ES" sz="1400" dirty="0"/>
          </a:p>
          <a:p>
            <a:endParaRPr lang="es-ES" sz="1400" dirty="0"/>
          </a:p>
          <a:p>
            <a:pPr marL="342900" indent="-342900">
              <a:buAutoNum type="arabicPeriod"/>
            </a:pPr>
            <a:endParaRPr lang="es-ES" sz="1400" dirty="0"/>
          </a:p>
        </p:txBody>
      </p:sp>
      <p:pic>
        <p:nvPicPr>
          <p:cNvPr id="29" name="Gráfico 28" descr="Trofeo contorno">
            <a:extLst>
              <a:ext uri="{FF2B5EF4-FFF2-40B4-BE49-F238E27FC236}">
                <a16:creationId xmlns:a16="http://schemas.microsoft.com/office/drawing/2014/main" id="{80AB855E-6F13-412D-B424-806851A41E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23134" y="2833420"/>
            <a:ext cx="2222097" cy="2222097"/>
          </a:xfrm>
          <a:prstGeom prst="rect">
            <a:avLst/>
          </a:prstGeom>
        </p:spPr>
      </p:pic>
      <p:pic>
        <p:nvPicPr>
          <p:cNvPr id="7" name="Picture 2" descr="Facebook - Entrar o registrarse">
            <a:extLst>
              <a:ext uri="{FF2B5EF4-FFF2-40B4-BE49-F238E27FC236}">
                <a16:creationId xmlns:a16="http://schemas.microsoft.com/office/drawing/2014/main" id="{5C5640D4-7572-4DF4-9F06-39164C132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1199" y="5568431"/>
            <a:ext cx="1164983" cy="1164983"/>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Marcador de pie de página 1"/>
          <p:cNvSpPr>
            <a:spLocks noGrp="1"/>
          </p:cNvSpPr>
          <p:nvPr>
            <p:ph type="ftr" sz="quarter" idx="11"/>
          </p:nvPr>
        </p:nvSpPr>
        <p:spPr>
          <a:xfrm rot="5400000">
            <a:off x="9821515" y="3207224"/>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329480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acebook - Entrar o registrarse">
            <a:extLst>
              <a:ext uri="{FF2B5EF4-FFF2-40B4-BE49-F238E27FC236}">
                <a16:creationId xmlns:a16="http://schemas.microsoft.com/office/drawing/2014/main" id="{5C5640D4-7572-4DF4-9F06-39164C132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183" y="5131415"/>
            <a:ext cx="1602000" cy="1602000"/>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A5F834F1-38B0-4E97-BAAC-35CC4D067A95}"/>
              </a:ext>
            </a:extLst>
          </p:cNvPr>
          <p:cNvSpPr txBox="1"/>
          <p:nvPr/>
        </p:nvSpPr>
        <p:spPr>
          <a:xfrm>
            <a:off x="559688" y="1176407"/>
            <a:ext cx="11264058"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Tabla 1. Información de la herramienta online por nota del establecimiento</a:t>
            </a:r>
            <a:endParaRPr lang="es-ES" dirty="0">
              <a:solidFill>
                <a:schemeClr val="bg2">
                  <a:lumMod val="40000"/>
                  <a:lumOff val="60000"/>
                </a:schemeClr>
              </a:solidFill>
            </a:endParaRPr>
          </a:p>
        </p:txBody>
      </p:sp>
      <p:graphicFrame>
        <p:nvGraphicFramePr>
          <p:cNvPr id="2" name="Tabla 2">
            <a:extLst>
              <a:ext uri="{FF2B5EF4-FFF2-40B4-BE49-F238E27FC236}">
                <a16:creationId xmlns:a16="http://schemas.microsoft.com/office/drawing/2014/main" id="{5B6D0F2E-4833-43E1-9B0B-8562CAC15D0D}"/>
              </a:ext>
            </a:extLst>
          </p:cNvPr>
          <p:cNvGraphicFramePr>
            <a:graphicFrameLocks noGrp="1"/>
          </p:cNvGraphicFramePr>
          <p:nvPr>
            <p:extLst>
              <p:ext uri="{D42A27DB-BD31-4B8C-83A1-F6EECF244321}">
                <p14:modId xmlns:p14="http://schemas.microsoft.com/office/powerpoint/2010/main" val="1496139285"/>
              </p:ext>
            </p:extLst>
          </p:nvPr>
        </p:nvGraphicFramePr>
        <p:xfrm>
          <a:off x="664242" y="1771433"/>
          <a:ext cx="9486523" cy="3835400"/>
        </p:xfrm>
        <a:graphic>
          <a:graphicData uri="http://schemas.openxmlformats.org/drawingml/2006/table">
            <a:tbl>
              <a:tblPr firstRow="1" bandRow="1">
                <a:tableStyleId>{5C22544A-7EE6-4342-B048-85BDC9FD1C3A}</a:tableStyleId>
              </a:tblPr>
              <a:tblGrid>
                <a:gridCol w="2820370">
                  <a:extLst>
                    <a:ext uri="{9D8B030D-6E8A-4147-A177-3AD203B41FA5}">
                      <a16:colId xmlns:a16="http://schemas.microsoft.com/office/drawing/2014/main" val="3133725557"/>
                    </a:ext>
                  </a:extLst>
                </a:gridCol>
                <a:gridCol w="1493788">
                  <a:extLst>
                    <a:ext uri="{9D8B030D-6E8A-4147-A177-3AD203B41FA5}">
                      <a16:colId xmlns:a16="http://schemas.microsoft.com/office/drawing/2014/main" val="2316658731"/>
                    </a:ext>
                  </a:extLst>
                </a:gridCol>
                <a:gridCol w="1671588">
                  <a:extLst>
                    <a:ext uri="{9D8B030D-6E8A-4147-A177-3AD203B41FA5}">
                      <a16:colId xmlns:a16="http://schemas.microsoft.com/office/drawing/2014/main" val="875817450"/>
                    </a:ext>
                  </a:extLst>
                </a:gridCol>
                <a:gridCol w="1451396">
                  <a:extLst>
                    <a:ext uri="{9D8B030D-6E8A-4147-A177-3AD203B41FA5}">
                      <a16:colId xmlns:a16="http://schemas.microsoft.com/office/drawing/2014/main" val="585448638"/>
                    </a:ext>
                  </a:extLst>
                </a:gridCol>
                <a:gridCol w="2049381">
                  <a:extLst>
                    <a:ext uri="{9D8B030D-6E8A-4147-A177-3AD203B41FA5}">
                      <a16:colId xmlns:a16="http://schemas.microsoft.com/office/drawing/2014/main" val="3781092144"/>
                    </a:ext>
                  </a:extLst>
                </a:gridCol>
              </a:tblGrid>
              <a:tr h="370840">
                <a:tc>
                  <a:txBody>
                    <a:bodyPr/>
                    <a:lstStyle/>
                    <a:p>
                      <a:endParaRPr lang="es-ES" sz="1600" dirty="0"/>
                    </a:p>
                  </a:txBody>
                  <a:tcPr anchor="ctr"/>
                </a:tc>
                <a:tc>
                  <a:txBody>
                    <a:bodyPr/>
                    <a:lstStyle/>
                    <a:p>
                      <a:pPr algn="ctr"/>
                      <a:r>
                        <a:rPr lang="es-ES" sz="1600" dirty="0"/>
                        <a:t>Matrícula de Honor</a:t>
                      </a:r>
                    </a:p>
                  </a:txBody>
                  <a:tcPr anchor="ctr"/>
                </a:tc>
                <a:tc>
                  <a:txBody>
                    <a:bodyPr/>
                    <a:lstStyle/>
                    <a:p>
                      <a:pPr algn="ctr"/>
                      <a:r>
                        <a:rPr lang="es-ES" sz="1600" dirty="0"/>
                        <a:t>Sobresaliente</a:t>
                      </a:r>
                    </a:p>
                  </a:txBody>
                  <a:tcPr anchor="ctr"/>
                </a:tc>
                <a:tc>
                  <a:txBody>
                    <a:bodyPr/>
                    <a:lstStyle/>
                    <a:p>
                      <a:pPr algn="ctr"/>
                      <a:r>
                        <a:rPr lang="es-ES" sz="1600" dirty="0"/>
                        <a:t>Notable</a:t>
                      </a:r>
                    </a:p>
                  </a:txBody>
                  <a:tcPr anchor="ctr"/>
                </a:tc>
                <a:tc>
                  <a:txBody>
                    <a:bodyPr/>
                    <a:lstStyle/>
                    <a:p>
                      <a:pPr algn="ctr"/>
                      <a:r>
                        <a:rPr lang="es-ES" sz="1600" dirty="0"/>
                        <a:t>Resto establecimientos (50%)</a:t>
                      </a:r>
                    </a:p>
                  </a:txBody>
                  <a:tcPr anchor="ctr"/>
                </a:tc>
                <a:extLst>
                  <a:ext uri="{0D108BD9-81ED-4DB2-BD59-A6C34878D82A}">
                    <a16:rowId xmlns:a16="http://schemas.microsoft.com/office/drawing/2014/main" val="3288318084"/>
                  </a:ext>
                </a:extLst>
              </a:tr>
              <a:tr h="370840">
                <a:tc>
                  <a:txBody>
                    <a:bodyPr/>
                    <a:lstStyle/>
                    <a:p>
                      <a:r>
                        <a:rPr lang="es-ES" sz="1600" b="1" dirty="0">
                          <a:solidFill>
                            <a:schemeClr val="accent1">
                              <a:lumMod val="75000"/>
                            </a:schemeClr>
                          </a:solidFill>
                        </a:rPr>
                        <a:t>Media seguidores</a:t>
                      </a:r>
                    </a:p>
                  </a:txBody>
                  <a:tcPr anchor="ctr"/>
                </a:tc>
                <a:tc>
                  <a:txBody>
                    <a:bodyPr/>
                    <a:lstStyle/>
                    <a:p>
                      <a:pPr algn="ctr"/>
                      <a:r>
                        <a:rPr lang="es-ES" sz="1600" b="1" dirty="0"/>
                        <a:t>3.173,4</a:t>
                      </a:r>
                    </a:p>
                  </a:txBody>
                  <a:tcPr anchor="ctr"/>
                </a:tc>
                <a:tc>
                  <a:txBody>
                    <a:bodyPr/>
                    <a:lstStyle/>
                    <a:p>
                      <a:pPr algn="ctr"/>
                      <a:r>
                        <a:rPr lang="es-ES" sz="1600" b="1" dirty="0"/>
                        <a:t>782,3</a:t>
                      </a:r>
                    </a:p>
                  </a:txBody>
                  <a:tcPr anchor="ctr"/>
                </a:tc>
                <a:tc>
                  <a:txBody>
                    <a:bodyPr/>
                    <a:lstStyle/>
                    <a:p>
                      <a:pPr algn="ctr"/>
                      <a:r>
                        <a:rPr lang="es-ES" sz="1600" b="1" dirty="0"/>
                        <a:t>468,2</a:t>
                      </a:r>
                    </a:p>
                  </a:txBody>
                  <a:tcPr anchor="ctr"/>
                </a:tc>
                <a:tc>
                  <a:txBody>
                    <a:bodyPr/>
                    <a:lstStyle/>
                    <a:p>
                      <a:pPr algn="ctr"/>
                      <a:r>
                        <a:rPr lang="es-ES" sz="1600" b="1" dirty="0"/>
                        <a:t>130,6</a:t>
                      </a:r>
                    </a:p>
                  </a:txBody>
                  <a:tcPr anchor="ctr"/>
                </a:tc>
                <a:extLst>
                  <a:ext uri="{0D108BD9-81ED-4DB2-BD59-A6C34878D82A}">
                    <a16:rowId xmlns:a16="http://schemas.microsoft.com/office/drawing/2014/main" val="2090440439"/>
                  </a:ext>
                </a:extLst>
              </a:tr>
              <a:tr h="370840">
                <a:tc>
                  <a:txBody>
                    <a:bodyPr/>
                    <a:lstStyle/>
                    <a:p>
                      <a:r>
                        <a:rPr lang="es-ES" sz="1600" b="1" dirty="0">
                          <a:solidFill>
                            <a:schemeClr val="accent1">
                              <a:lumMod val="75000"/>
                            </a:schemeClr>
                          </a:solidFill>
                        </a:rPr>
                        <a:t>Media</a:t>
                      </a:r>
                      <a:r>
                        <a:rPr lang="es-ES" sz="1600" b="1" baseline="0" dirty="0">
                          <a:solidFill>
                            <a:schemeClr val="accent1">
                              <a:lumMod val="75000"/>
                            </a:schemeClr>
                          </a:solidFill>
                        </a:rPr>
                        <a:t> </a:t>
                      </a:r>
                      <a:r>
                        <a:rPr lang="es-ES" sz="1600" b="1" dirty="0">
                          <a:solidFill>
                            <a:schemeClr val="accent1">
                              <a:lumMod val="75000"/>
                            </a:schemeClr>
                          </a:solidFill>
                        </a:rPr>
                        <a:t>‘Me gusta’</a:t>
                      </a:r>
                    </a:p>
                  </a:txBody>
                  <a:tcPr anchor="ctr"/>
                </a:tc>
                <a:tc>
                  <a:txBody>
                    <a:bodyPr/>
                    <a:lstStyle/>
                    <a:p>
                      <a:pPr algn="ctr"/>
                      <a:r>
                        <a:rPr lang="es-ES" sz="1600" b="1" dirty="0"/>
                        <a:t>3.025,9</a:t>
                      </a:r>
                    </a:p>
                  </a:txBody>
                  <a:tcPr anchor="ctr"/>
                </a:tc>
                <a:tc>
                  <a:txBody>
                    <a:bodyPr/>
                    <a:lstStyle/>
                    <a:p>
                      <a:pPr algn="ctr"/>
                      <a:r>
                        <a:rPr lang="es-ES" sz="1600" b="1" dirty="0"/>
                        <a:t>722,5</a:t>
                      </a:r>
                    </a:p>
                  </a:txBody>
                  <a:tcPr anchor="ctr"/>
                </a:tc>
                <a:tc>
                  <a:txBody>
                    <a:bodyPr/>
                    <a:lstStyle/>
                    <a:p>
                      <a:pPr algn="ctr"/>
                      <a:r>
                        <a:rPr lang="es-ES" sz="1600" b="1" dirty="0"/>
                        <a:t>445,6</a:t>
                      </a:r>
                    </a:p>
                  </a:txBody>
                  <a:tcPr anchor="ctr"/>
                </a:tc>
                <a:tc>
                  <a:txBody>
                    <a:bodyPr/>
                    <a:lstStyle/>
                    <a:p>
                      <a:pPr algn="ctr"/>
                      <a:r>
                        <a:rPr lang="es-ES" sz="1600" b="1" dirty="0"/>
                        <a:t>120,6</a:t>
                      </a:r>
                    </a:p>
                  </a:txBody>
                  <a:tcPr anchor="ctr"/>
                </a:tc>
                <a:extLst>
                  <a:ext uri="{0D108BD9-81ED-4DB2-BD59-A6C34878D82A}">
                    <a16:rowId xmlns:a16="http://schemas.microsoft.com/office/drawing/2014/main" val="4231269069"/>
                  </a:ext>
                </a:extLst>
              </a:tr>
              <a:tr h="370840">
                <a:tc>
                  <a:txBody>
                    <a:bodyPr/>
                    <a:lstStyle/>
                    <a:p>
                      <a:r>
                        <a:rPr lang="es-ES" sz="1600" b="1" dirty="0">
                          <a:solidFill>
                            <a:schemeClr val="accent1">
                              <a:lumMod val="75000"/>
                            </a:schemeClr>
                          </a:solidFill>
                        </a:rPr>
                        <a:t>Media</a:t>
                      </a:r>
                      <a:r>
                        <a:rPr lang="es-ES" sz="1600" b="1" baseline="0" dirty="0">
                          <a:solidFill>
                            <a:schemeClr val="accent1">
                              <a:lumMod val="75000"/>
                            </a:schemeClr>
                          </a:solidFill>
                        </a:rPr>
                        <a:t> p</a:t>
                      </a:r>
                      <a:r>
                        <a:rPr lang="es-ES" sz="1600" b="1" dirty="0">
                          <a:solidFill>
                            <a:schemeClr val="accent1">
                              <a:lumMod val="75000"/>
                            </a:schemeClr>
                          </a:solidFill>
                        </a:rPr>
                        <a:t>ublicaciones marzo</a:t>
                      </a:r>
                    </a:p>
                  </a:txBody>
                  <a:tcPr anchor="ctr"/>
                </a:tc>
                <a:tc>
                  <a:txBody>
                    <a:bodyPr/>
                    <a:lstStyle/>
                    <a:p>
                      <a:pPr algn="ctr"/>
                      <a:r>
                        <a:rPr lang="es-ES" sz="1600" b="1" dirty="0"/>
                        <a:t>9,6</a:t>
                      </a:r>
                    </a:p>
                  </a:txBody>
                  <a:tcPr anchor="ctr"/>
                </a:tc>
                <a:tc>
                  <a:txBody>
                    <a:bodyPr/>
                    <a:lstStyle/>
                    <a:p>
                      <a:pPr algn="ctr"/>
                      <a:r>
                        <a:rPr lang="es-ES" sz="1600" b="1" dirty="0"/>
                        <a:t>7,6</a:t>
                      </a:r>
                    </a:p>
                  </a:txBody>
                  <a:tcPr anchor="ctr"/>
                </a:tc>
                <a:tc>
                  <a:txBody>
                    <a:bodyPr/>
                    <a:lstStyle/>
                    <a:p>
                      <a:pPr algn="ctr"/>
                      <a:r>
                        <a:rPr lang="es-ES" sz="1600" b="1" dirty="0"/>
                        <a:t>3,4</a:t>
                      </a:r>
                    </a:p>
                  </a:txBody>
                  <a:tcPr anchor="ctr"/>
                </a:tc>
                <a:tc>
                  <a:txBody>
                    <a:bodyPr/>
                    <a:lstStyle/>
                    <a:p>
                      <a:pPr algn="ctr"/>
                      <a:r>
                        <a:rPr lang="es-ES" sz="1600" b="1" dirty="0"/>
                        <a:t>3,1</a:t>
                      </a:r>
                    </a:p>
                  </a:txBody>
                  <a:tcPr anchor="ctr"/>
                </a:tc>
                <a:extLst>
                  <a:ext uri="{0D108BD9-81ED-4DB2-BD59-A6C34878D82A}">
                    <a16:rowId xmlns:a16="http://schemas.microsoft.com/office/drawing/2014/main" val="2308654625"/>
                  </a:ext>
                </a:extLst>
              </a:tr>
              <a:tr h="370840">
                <a:tc>
                  <a:txBody>
                    <a:bodyPr/>
                    <a:lstStyle/>
                    <a:p>
                      <a:r>
                        <a:rPr lang="es-ES" sz="1600" b="1" dirty="0">
                          <a:solidFill>
                            <a:schemeClr val="accent1">
                              <a:lumMod val="75000"/>
                            </a:schemeClr>
                          </a:solidFill>
                        </a:rPr>
                        <a:t>Media</a:t>
                      </a:r>
                      <a:r>
                        <a:rPr lang="es-ES" sz="1600" b="1" baseline="0" dirty="0">
                          <a:solidFill>
                            <a:schemeClr val="accent1">
                              <a:lumMod val="75000"/>
                            </a:schemeClr>
                          </a:solidFill>
                        </a:rPr>
                        <a:t> </a:t>
                      </a:r>
                      <a:r>
                        <a:rPr lang="es-ES" sz="1600" b="1" dirty="0">
                          <a:solidFill>
                            <a:schemeClr val="accent1">
                              <a:lumMod val="75000"/>
                            </a:schemeClr>
                          </a:solidFill>
                        </a:rPr>
                        <a:t>Estrellas </a:t>
                      </a:r>
                      <a:r>
                        <a:rPr lang="es-ES" sz="1400" b="1" dirty="0">
                          <a:solidFill>
                            <a:schemeClr val="accent1">
                              <a:lumMod val="75000"/>
                            </a:schemeClr>
                          </a:solidFill>
                        </a:rPr>
                        <a:t>(1-5)</a:t>
                      </a:r>
                    </a:p>
                  </a:txBody>
                  <a:tcPr anchor="ctr"/>
                </a:tc>
                <a:tc>
                  <a:txBody>
                    <a:bodyPr/>
                    <a:lstStyle/>
                    <a:p>
                      <a:pPr algn="ctr"/>
                      <a:r>
                        <a:rPr lang="es-ES" sz="1600" b="1" dirty="0"/>
                        <a:t>4,4</a:t>
                      </a:r>
                    </a:p>
                  </a:txBody>
                  <a:tcPr anchor="ctr"/>
                </a:tc>
                <a:tc>
                  <a:txBody>
                    <a:bodyPr/>
                    <a:lstStyle/>
                    <a:p>
                      <a:pPr algn="ctr"/>
                      <a:r>
                        <a:rPr lang="es-ES" sz="1600" b="1" dirty="0"/>
                        <a:t>3,8</a:t>
                      </a:r>
                    </a:p>
                  </a:txBody>
                  <a:tcPr anchor="ctr"/>
                </a:tc>
                <a:tc>
                  <a:txBody>
                    <a:bodyPr/>
                    <a:lstStyle/>
                    <a:p>
                      <a:pPr algn="ctr"/>
                      <a:r>
                        <a:rPr lang="es-ES" sz="1600" b="1" dirty="0"/>
                        <a:t>3,7</a:t>
                      </a:r>
                    </a:p>
                  </a:txBody>
                  <a:tcPr anchor="ctr"/>
                </a:tc>
                <a:tc>
                  <a:txBody>
                    <a:bodyPr/>
                    <a:lstStyle/>
                    <a:p>
                      <a:pPr algn="ctr"/>
                      <a:r>
                        <a:rPr lang="es-ES" sz="1600" b="1" dirty="0"/>
                        <a:t>2,9</a:t>
                      </a:r>
                    </a:p>
                  </a:txBody>
                  <a:tcPr anchor="ctr"/>
                </a:tc>
                <a:extLst>
                  <a:ext uri="{0D108BD9-81ED-4DB2-BD59-A6C34878D82A}">
                    <a16:rowId xmlns:a16="http://schemas.microsoft.com/office/drawing/2014/main" val="2909028204"/>
                  </a:ext>
                </a:extLst>
              </a:tr>
              <a:tr h="370840">
                <a:tc>
                  <a:txBody>
                    <a:bodyPr/>
                    <a:lstStyle/>
                    <a:p>
                      <a:r>
                        <a:rPr lang="es-ES" sz="1600" b="1" dirty="0">
                          <a:solidFill>
                            <a:schemeClr val="accent1">
                              <a:lumMod val="75000"/>
                            </a:schemeClr>
                          </a:solidFill>
                        </a:rPr>
                        <a:t>Media personas que han valorado</a:t>
                      </a:r>
                    </a:p>
                  </a:txBody>
                  <a:tcPr anchor="ctr"/>
                </a:tc>
                <a:tc>
                  <a:txBody>
                    <a:bodyPr/>
                    <a:lstStyle/>
                    <a:p>
                      <a:pPr algn="ctr"/>
                      <a:r>
                        <a:rPr lang="es-ES" sz="1600" b="1" dirty="0"/>
                        <a:t>43,1</a:t>
                      </a:r>
                    </a:p>
                  </a:txBody>
                  <a:tcPr anchor="ctr"/>
                </a:tc>
                <a:tc>
                  <a:txBody>
                    <a:bodyPr/>
                    <a:lstStyle/>
                    <a:p>
                      <a:pPr algn="ctr"/>
                      <a:r>
                        <a:rPr lang="es-ES" sz="1600" b="1" dirty="0"/>
                        <a:t>13,9</a:t>
                      </a:r>
                    </a:p>
                  </a:txBody>
                  <a:tcPr anchor="ctr"/>
                </a:tc>
                <a:tc>
                  <a:txBody>
                    <a:bodyPr/>
                    <a:lstStyle/>
                    <a:p>
                      <a:pPr algn="ctr"/>
                      <a:r>
                        <a:rPr lang="es-ES" sz="1600" b="1" dirty="0"/>
                        <a:t>9,75</a:t>
                      </a:r>
                    </a:p>
                  </a:txBody>
                  <a:tcPr anchor="ctr"/>
                </a:tc>
                <a:tc>
                  <a:txBody>
                    <a:bodyPr/>
                    <a:lstStyle/>
                    <a:p>
                      <a:pPr algn="ctr"/>
                      <a:r>
                        <a:rPr lang="es-ES" sz="1600" b="1" dirty="0"/>
                        <a:t>4,6</a:t>
                      </a:r>
                    </a:p>
                  </a:txBody>
                  <a:tcPr anchor="ctr"/>
                </a:tc>
                <a:extLst>
                  <a:ext uri="{0D108BD9-81ED-4DB2-BD59-A6C34878D82A}">
                    <a16:rowId xmlns:a16="http://schemas.microsoft.com/office/drawing/2014/main" val="3655134915"/>
                  </a:ext>
                </a:extLst>
              </a:tr>
              <a:tr h="370840">
                <a:tc>
                  <a:txBody>
                    <a:bodyPr/>
                    <a:lstStyle/>
                    <a:p>
                      <a:r>
                        <a:rPr lang="es-ES" sz="1600" b="1" dirty="0">
                          <a:solidFill>
                            <a:schemeClr val="accent1">
                              <a:lumMod val="75000"/>
                            </a:schemeClr>
                          </a:solidFill>
                        </a:rPr>
                        <a:t>Porcentaje</a:t>
                      </a:r>
                      <a:r>
                        <a:rPr lang="es-ES" sz="1600" b="1" baseline="0" dirty="0">
                          <a:solidFill>
                            <a:schemeClr val="accent1">
                              <a:lumMod val="75000"/>
                            </a:schemeClr>
                          </a:solidFill>
                        </a:rPr>
                        <a:t> </a:t>
                      </a:r>
                      <a:r>
                        <a:rPr lang="es-ES" sz="1600" b="1" dirty="0">
                          <a:solidFill>
                            <a:schemeClr val="accent1">
                              <a:lumMod val="75000"/>
                            </a:schemeClr>
                          </a:solidFill>
                        </a:rPr>
                        <a:t>WhatsApp</a:t>
                      </a:r>
                    </a:p>
                  </a:txBody>
                  <a:tcPr anchor="ctr"/>
                </a:tc>
                <a:tc>
                  <a:txBody>
                    <a:bodyPr/>
                    <a:lstStyle/>
                    <a:p>
                      <a:pPr algn="ctr"/>
                      <a:r>
                        <a:rPr lang="es-ES" sz="1600" b="1" dirty="0"/>
                        <a:t>16,3%</a:t>
                      </a:r>
                    </a:p>
                  </a:txBody>
                  <a:tcPr anchor="ctr"/>
                </a:tc>
                <a:tc>
                  <a:txBody>
                    <a:bodyPr/>
                    <a:lstStyle/>
                    <a:p>
                      <a:pPr algn="ctr"/>
                      <a:r>
                        <a:rPr lang="es-ES" sz="1600" b="1" dirty="0"/>
                        <a:t>22,8%</a:t>
                      </a:r>
                    </a:p>
                  </a:txBody>
                  <a:tcPr anchor="ctr"/>
                </a:tc>
                <a:tc>
                  <a:txBody>
                    <a:bodyPr/>
                    <a:lstStyle/>
                    <a:p>
                      <a:pPr algn="ctr"/>
                      <a:r>
                        <a:rPr lang="es-ES" sz="1600" b="1" dirty="0"/>
                        <a:t>11,9%</a:t>
                      </a:r>
                    </a:p>
                  </a:txBody>
                  <a:tcPr anchor="ctr"/>
                </a:tc>
                <a:tc>
                  <a:txBody>
                    <a:bodyPr/>
                    <a:lstStyle/>
                    <a:p>
                      <a:pPr algn="ctr"/>
                      <a:r>
                        <a:rPr lang="es-ES" sz="1600" b="1" dirty="0"/>
                        <a:t>11,9%</a:t>
                      </a:r>
                    </a:p>
                  </a:txBody>
                  <a:tcPr anchor="ctr"/>
                </a:tc>
                <a:extLst>
                  <a:ext uri="{0D108BD9-81ED-4DB2-BD59-A6C34878D82A}">
                    <a16:rowId xmlns:a16="http://schemas.microsoft.com/office/drawing/2014/main" val="3443372764"/>
                  </a:ext>
                </a:extLst>
              </a:tr>
              <a:tr h="370840">
                <a:tc>
                  <a:txBody>
                    <a:bodyPr/>
                    <a:lstStyle/>
                    <a:p>
                      <a:r>
                        <a:rPr lang="es-ES" sz="1600" b="1" dirty="0">
                          <a:solidFill>
                            <a:schemeClr val="accent1">
                              <a:lumMod val="75000"/>
                            </a:schemeClr>
                          </a:solidFill>
                        </a:rPr>
                        <a:t>Porcentaje Chatbots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600" b="1" dirty="0"/>
                        <a:t>46,3%</a:t>
                      </a:r>
                    </a:p>
                  </a:txBody>
                  <a:tcPr anchor="ctr"/>
                </a:tc>
                <a:tc>
                  <a:txBody>
                    <a:bodyPr/>
                    <a:lstStyle/>
                    <a:p>
                      <a:pPr algn="ctr"/>
                      <a:r>
                        <a:rPr lang="es-ES" sz="1600" b="1" dirty="0"/>
                        <a:t>41,8%</a:t>
                      </a:r>
                    </a:p>
                  </a:txBody>
                  <a:tcPr anchor="ctr"/>
                </a:tc>
                <a:tc>
                  <a:txBody>
                    <a:bodyPr/>
                    <a:lstStyle/>
                    <a:p>
                      <a:pPr algn="ctr"/>
                      <a:r>
                        <a:rPr lang="es-ES" sz="1600" b="1" dirty="0"/>
                        <a:t>38,8%</a:t>
                      </a:r>
                    </a:p>
                  </a:txBody>
                  <a:tcPr anchor="ctr"/>
                </a:tc>
                <a:tc>
                  <a:txBody>
                    <a:bodyPr/>
                    <a:lstStyle/>
                    <a:p>
                      <a:pPr algn="ctr"/>
                      <a:r>
                        <a:rPr lang="es-ES" sz="1600" b="1" dirty="0"/>
                        <a:t>30,1%</a:t>
                      </a:r>
                    </a:p>
                  </a:txBody>
                  <a:tcPr anchor="ctr"/>
                </a:tc>
                <a:extLst>
                  <a:ext uri="{0D108BD9-81ED-4DB2-BD59-A6C34878D82A}">
                    <a16:rowId xmlns:a16="http://schemas.microsoft.com/office/drawing/2014/main" val="36384792"/>
                  </a:ext>
                </a:extLst>
              </a:tr>
            </a:tbl>
          </a:graphicData>
        </a:graphic>
      </p:graphicFrame>
      <p:sp>
        <p:nvSpPr>
          <p:cNvPr id="3" name="Marcador de pie de página 2"/>
          <p:cNvSpPr>
            <a:spLocks noGrp="1"/>
          </p:cNvSpPr>
          <p:nvPr>
            <p:ph type="ftr" sz="quarter" idx="11"/>
          </p:nvPr>
        </p:nvSpPr>
        <p:spPr>
          <a:xfrm rot="5400000">
            <a:off x="9893848" y="3138570"/>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116947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444FF0AF-D60F-4B14-8321-D568E301A43F}"/>
              </a:ext>
            </a:extLst>
          </p:cNvPr>
          <p:cNvSpPr txBox="1">
            <a:spLocks/>
          </p:cNvSpPr>
          <p:nvPr/>
        </p:nvSpPr>
        <p:spPr bwMode="gray">
          <a:xfrm>
            <a:off x="728912" y="501976"/>
            <a:ext cx="10293834" cy="54325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solidFill>
                  <a:schemeClr val="tx1">
                    <a:lumMod val="95000"/>
                  </a:schemeClr>
                </a:solidFill>
              </a:rPr>
              <a:t>3. Resultados: p</a:t>
            </a:r>
            <a:r>
              <a:rPr lang="es-ES" sz="4000" dirty="0">
                <a:solidFill>
                  <a:schemeClr val="tx1"/>
                </a:solidFill>
              </a:rPr>
              <a:t>resencia online</a:t>
            </a:r>
            <a:endParaRPr lang="es-ES" sz="4000" dirty="0">
              <a:solidFill>
                <a:schemeClr val="tx1">
                  <a:lumMod val="95000"/>
                </a:schemeClr>
              </a:solidFill>
            </a:endParaRPr>
          </a:p>
        </p:txBody>
      </p:sp>
      <p:sp>
        <p:nvSpPr>
          <p:cNvPr id="11" name="CuadroTexto 10">
            <a:extLst>
              <a:ext uri="{FF2B5EF4-FFF2-40B4-BE49-F238E27FC236}">
                <a16:creationId xmlns:a16="http://schemas.microsoft.com/office/drawing/2014/main" id="{7CADB91F-736E-44EF-9CC1-12A95990CD20}"/>
              </a:ext>
            </a:extLst>
          </p:cNvPr>
          <p:cNvSpPr txBox="1"/>
          <p:nvPr/>
        </p:nvSpPr>
        <p:spPr>
          <a:xfrm>
            <a:off x="313152" y="1145443"/>
            <a:ext cx="6112700" cy="495457"/>
          </a:xfrm>
          <a:prstGeom prst="rect">
            <a:avLst/>
          </a:prstGeom>
          <a:noFill/>
        </p:spPr>
        <p:txBody>
          <a:bodyPr wrap="square">
            <a:spAutoFit/>
          </a:bodyPr>
          <a:lstStyle/>
          <a:p>
            <a:pPr lvl="1">
              <a:lnSpc>
                <a:spcPct val="150000"/>
              </a:lnSpc>
            </a:pPr>
            <a:r>
              <a:rPr lang="es-ES" sz="2000" b="1" dirty="0">
                <a:solidFill>
                  <a:schemeClr val="tx1">
                    <a:lumMod val="95000"/>
                  </a:schemeClr>
                </a:solidFill>
              </a:rPr>
              <a:t>IV. Instagram</a:t>
            </a:r>
          </a:p>
        </p:txBody>
      </p:sp>
      <p:sp>
        <p:nvSpPr>
          <p:cNvPr id="12" name="CuadroTexto 11">
            <a:extLst>
              <a:ext uri="{FF2B5EF4-FFF2-40B4-BE49-F238E27FC236}">
                <a16:creationId xmlns:a16="http://schemas.microsoft.com/office/drawing/2014/main" id="{A5F834F1-38B0-4E97-BAAC-35CC4D067A95}"/>
              </a:ext>
            </a:extLst>
          </p:cNvPr>
          <p:cNvSpPr txBox="1"/>
          <p:nvPr/>
        </p:nvSpPr>
        <p:spPr>
          <a:xfrm>
            <a:off x="728912" y="1868069"/>
            <a:ext cx="11264058"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Gráfico 8. Disponibilidad de la herramienta</a:t>
            </a:r>
            <a:endParaRPr lang="es-ES" dirty="0">
              <a:solidFill>
                <a:schemeClr val="bg2">
                  <a:lumMod val="40000"/>
                  <a:lumOff val="60000"/>
                </a:schemeClr>
              </a:solidFill>
            </a:endParaRPr>
          </a:p>
        </p:txBody>
      </p:sp>
      <p:graphicFrame>
        <p:nvGraphicFramePr>
          <p:cNvPr id="7" name="Gráfico 6">
            <a:extLst>
              <a:ext uri="{FF2B5EF4-FFF2-40B4-BE49-F238E27FC236}">
                <a16:creationId xmlns:a16="http://schemas.microsoft.com/office/drawing/2014/main" id="{5D05E189-910C-41A6-9A60-A299BDD51767}"/>
              </a:ext>
            </a:extLst>
          </p:cNvPr>
          <p:cNvGraphicFramePr>
            <a:graphicFrameLocks/>
          </p:cNvGraphicFramePr>
          <p:nvPr>
            <p:extLst>
              <p:ext uri="{D42A27DB-BD31-4B8C-83A1-F6EECF244321}">
                <p14:modId xmlns:p14="http://schemas.microsoft.com/office/powerpoint/2010/main" val="3849181591"/>
              </p:ext>
            </p:extLst>
          </p:nvPr>
        </p:nvGraphicFramePr>
        <p:xfrm>
          <a:off x="2619629" y="2344360"/>
          <a:ext cx="6688494" cy="422280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Instagram - Aplicaciones en Google Play">
            <a:extLst>
              <a:ext uri="{FF2B5EF4-FFF2-40B4-BE49-F238E27FC236}">
                <a16:creationId xmlns:a16="http://schemas.microsoft.com/office/drawing/2014/main" id="{91F8240D-3094-49BE-985D-5B99A3D62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746" y="4965160"/>
            <a:ext cx="1602000" cy="1602000"/>
          </a:xfrm>
          <a:prstGeom prst="rect">
            <a:avLst/>
          </a:prstGeom>
          <a:noFill/>
          <a:ln w="57150">
            <a:solidFill>
              <a:schemeClr val="bg2">
                <a:lumMod val="40000"/>
                <a:lumOff val="60000"/>
              </a:schemeClr>
            </a:solidFill>
          </a:ln>
          <a:extLst>
            <a:ext uri="{909E8E84-426E-40DD-AFC4-6F175D3DCCD1}">
              <a14:hiddenFill xmlns:a14="http://schemas.microsoft.com/office/drawing/2010/main">
                <a:solidFill>
                  <a:srgbClr val="FFFFFF"/>
                </a:solidFill>
              </a14:hiddenFill>
            </a:ext>
          </a:extLst>
        </p:spPr>
      </p:pic>
      <p:sp>
        <p:nvSpPr>
          <p:cNvPr id="2" name="Marcador de pie de página 1"/>
          <p:cNvSpPr>
            <a:spLocks noGrp="1"/>
          </p:cNvSpPr>
          <p:nvPr>
            <p:ph type="ftr" sz="quarter" idx="11"/>
          </p:nvPr>
        </p:nvSpPr>
        <p:spPr>
          <a:xfrm rot="5400000">
            <a:off x="9829397" y="2987553"/>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357717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A769731-ACC4-4A63-8181-340EF57DC5C0}"/>
              </a:ext>
            </a:extLst>
          </p:cNvPr>
          <p:cNvPicPr>
            <a:picLocks noChangeAspect="1"/>
          </p:cNvPicPr>
          <p:nvPr/>
        </p:nvPicPr>
        <p:blipFill>
          <a:blip r:embed="rId2"/>
          <a:stretch>
            <a:fillRect/>
          </a:stretch>
        </p:blipFill>
        <p:spPr>
          <a:xfrm>
            <a:off x="3136005" y="1668858"/>
            <a:ext cx="6905625" cy="4762500"/>
          </a:xfrm>
          <a:prstGeom prst="rect">
            <a:avLst/>
          </a:prstGeom>
        </p:spPr>
      </p:pic>
      <p:sp>
        <p:nvSpPr>
          <p:cNvPr id="14" name="CuadroTexto 13">
            <a:extLst>
              <a:ext uri="{FF2B5EF4-FFF2-40B4-BE49-F238E27FC236}">
                <a16:creationId xmlns:a16="http://schemas.microsoft.com/office/drawing/2014/main" id="{188A71BA-D4F9-4B6B-9BBC-96ADFC3EA450}"/>
              </a:ext>
            </a:extLst>
          </p:cNvPr>
          <p:cNvSpPr txBox="1"/>
          <p:nvPr/>
        </p:nvSpPr>
        <p:spPr>
          <a:xfrm>
            <a:off x="4256297" y="1137314"/>
            <a:ext cx="6093912"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Gráfico 9. Diagrama de cajas I</a:t>
            </a:r>
            <a:endParaRPr lang="es-ES" dirty="0">
              <a:solidFill>
                <a:schemeClr val="bg2">
                  <a:lumMod val="40000"/>
                  <a:lumOff val="60000"/>
                </a:schemeClr>
              </a:solidFill>
            </a:endParaRPr>
          </a:p>
        </p:txBody>
      </p:sp>
      <p:sp>
        <p:nvSpPr>
          <p:cNvPr id="18" name="Cerrar llave 17">
            <a:extLst>
              <a:ext uri="{FF2B5EF4-FFF2-40B4-BE49-F238E27FC236}">
                <a16:creationId xmlns:a16="http://schemas.microsoft.com/office/drawing/2014/main" id="{DC0EBE2D-1994-4C8A-9DB2-839348D4BA25}"/>
              </a:ext>
            </a:extLst>
          </p:cNvPr>
          <p:cNvSpPr/>
          <p:nvPr/>
        </p:nvSpPr>
        <p:spPr>
          <a:xfrm>
            <a:off x="6769391" y="1877927"/>
            <a:ext cx="296934" cy="362458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20" name="CuadroTexto 19">
            <a:extLst>
              <a:ext uri="{FF2B5EF4-FFF2-40B4-BE49-F238E27FC236}">
                <a16:creationId xmlns:a16="http://schemas.microsoft.com/office/drawing/2014/main" id="{B5A0B679-61F0-4E85-BDD8-9E7A44591E3D}"/>
              </a:ext>
            </a:extLst>
          </p:cNvPr>
          <p:cNvSpPr txBox="1"/>
          <p:nvPr/>
        </p:nvSpPr>
        <p:spPr>
          <a:xfrm>
            <a:off x="6906066" y="3216353"/>
            <a:ext cx="2266677" cy="738664"/>
          </a:xfrm>
          <a:prstGeom prst="rect">
            <a:avLst/>
          </a:prstGeom>
          <a:noFill/>
        </p:spPr>
        <p:txBody>
          <a:bodyPr wrap="square" rtlCol="0">
            <a:spAutoFit/>
          </a:bodyPr>
          <a:lstStyle/>
          <a:p>
            <a:pPr algn="ctr"/>
            <a:r>
              <a:rPr lang="es-ES" sz="1400" b="1" dirty="0">
                <a:solidFill>
                  <a:schemeClr val="accent1">
                    <a:lumMod val="75000"/>
                  </a:schemeClr>
                </a:solidFill>
              </a:rPr>
              <a:t>*</a:t>
            </a:r>
          </a:p>
          <a:p>
            <a:pPr algn="ctr"/>
            <a:r>
              <a:rPr lang="es-ES" sz="1400" b="1" dirty="0">
                <a:solidFill>
                  <a:schemeClr val="accent1">
                    <a:lumMod val="75000"/>
                  </a:schemeClr>
                </a:solidFill>
              </a:rPr>
              <a:t> Casos de Matrícula </a:t>
            </a:r>
          </a:p>
          <a:p>
            <a:pPr algn="ctr"/>
            <a:r>
              <a:rPr lang="es-ES" sz="1400" b="1" dirty="0">
                <a:solidFill>
                  <a:schemeClr val="accent1">
                    <a:lumMod val="75000"/>
                  </a:schemeClr>
                </a:solidFill>
              </a:rPr>
              <a:t>de Honor</a:t>
            </a:r>
          </a:p>
        </p:txBody>
      </p:sp>
      <p:sp>
        <p:nvSpPr>
          <p:cNvPr id="23" name="CuadroTexto 22">
            <a:extLst>
              <a:ext uri="{FF2B5EF4-FFF2-40B4-BE49-F238E27FC236}">
                <a16:creationId xmlns:a16="http://schemas.microsoft.com/office/drawing/2014/main" id="{CF3569D9-DBB7-4CCD-BD09-6B11898B6FBA}"/>
              </a:ext>
            </a:extLst>
          </p:cNvPr>
          <p:cNvSpPr txBox="1"/>
          <p:nvPr/>
        </p:nvSpPr>
        <p:spPr>
          <a:xfrm>
            <a:off x="3595205" y="5240177"/>
            <a:ext cx="2094315" cy="523220"/>
          </a:xfrm>
          <a:prstGeom prst="rect">
            <a:avLst/>
          </a:prstGeom>
          <a:noFill/>
        </p:spPr>
        <p:txBody>
          <a:bodyPr wrap="square" rtlCol="0">
            <a:spAutoFit/>
          </a:bodyPr>
          <a:lstStyle/>
          <a:p>
            <a:pPr algn="ctr"/>
            <a:r>
              <a:rPr lang="es-ES" sz="1400" dirty="0">
                <a:solidFill>
                  <a:schemeClr val="accent1">
                    <a:lumMod val="75000"/>
                  </a:schemeClr>
                </a:solidFill>
              </a:rPr>
              <a:t>○</a:t>
            </a:r>
          </a:p>
          <a:p>
            <a:pPr algn="ctr"/>
            <a:r>
              <a:rPr lang="es-ES" sz="1400" b="1" dirty="0">
                <a:solidFill>
                  <a:schemeClr val="accent1">
                    <a:lumMod val="75000"/>
                  </a:schemeClr>
                </a:solidFill>
              </a:rPr>
              <a:t> Casos sobresalientes</a:t>
            </a:r>
          </a:p>
        </p:txBody>
      </p:sp>
      <p:sp>
        <p:nvSpPr>
          <p:cNvPr id="31" name="CuadroTexto 30">
            <a:extLst>
              <a:ext uri="{FF2B5EF4-FFF2-40B4-BE49-F238E27FC236}">
                <a16:creationId xmlns:a16="http://schemas.microsoft.com/office/drawing/2014/main" id="{F4061BC1-BE09-4C34-9907-C2D1C966F29A}"/>
              </a:ext>
            </a:extLst>
          </p:cNvPr>
          <p:cNvSpPr txBox="1"/>
          <p:nvPr/>
        </p:nvSpPr>
        <p:spPr>
          <a:xfrm>
            <a:off x="6827571" y="5656400"/>
            <a:ext cx="2094315" cy="307777"/>
          </a:xfrm>
          <a:prstGeom prst="rect">
            <a:avLst/>
          </a:prstGeom>
          <a:noFill/>
        </p:spPr>
        <p:txBody>
          <a:bodyPr wrap="square" rtlCol="0">
            <a:spAutoFit/>
          </a:bodyPr>
          <a:lstStyle/>
          <a:p>
            <a:pPr algn="ctr"/>
            <a:r>
              <a:rPr lang="es-ES" sz="1400" b="1" dirty="0">
                <a:solidFill>
                  <a:schemeClr val="accent1">
                    <a:lumMod val="75000"/>
                  </a:schemeClr>
                </a:solidFill>
              </a:rPr>
              <a:t>Casos notables</a:t>
            </a:r>
          </a:p>
        </p:txBody>
      </p:sp>
      <p:cxnSp>
        <p:nvCxnSpPr>
          <p:cNvPr id="2048" name="Conector recto de flecha 2047">
            <a:extLst>
              <a:ext uri="{FF2B5EF4-FFF2-40B4-BE49-F238E27FC236}">
                <a16:creationId xmlns:a16="http://schemas.microsoft.com/office/drawing/2014/main" id="{E1260E76-46E1-4BDD-879F-91D9242D82A8}"/>
              </a:ext>
            </a:extLst>
          </p:cNvPr>
          <p:cNvCxnSpPr>
            <a:cxnSpLocks/>
          </p:cNvCxnSpPr>
          <p:nvPr/>
        </p:nvCxnSpPr>
        <p:spPr>
          <a:xfrm flipH="1">
            <a:off x="6588817" y="5810289"/>
            <a:ext cx="4775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146" name="Picture 2" descr="Urbina Vinos Blog: Restaurante Ikaro Carta y Menu Degustación Logroño  (Avenida Portugal)">
            <a:extLst>
              <a:ext uri="{FF2B5EF4-FFF2-40B4-BE49-F238E27FC236}">
                <a16:creationId xmlns:a16="http://schemas.microsoft.com/office/drawing/2014/main" id="{CE97F002-BDB6-4105-9898-FBC648317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740" y="1881668"/>
            <a:ext cx="1554331" cy="1164248"/>
          </a:xfrm>
          <a:prstGeom prst="rect">
            <a:avLst/>
          </a:prstGeom>
          <a:noFill/>
          <a:extLst>
            <a:ext uri="{909E8E84-426E-40DD-AFC4-6F175D3DCCD1}">
              <a14:hiddenFill xmlns:a14="http://schemas.microsoft.com/office/drawing/2010/main">
                <a:solidFill>
                  <a:srgbClr val="FFFFFF"/>
                </a:solidFill>
              </a14:hiddenFill>
            </a:ext>
          </a:extLst>
        </p:spPr>
      </p:pic>
      <p:sp>
        <p:nvSpPr>
          <p:cNvPr id="17" name="Diagrama de flujo: conector 16">
            <a:extLst>
              <a:ext uri="{FF2B5EF4-FFF2-40B4-BE49-F238E27FC236}">
                <a16:creationId xmlns:a16="http://schemas.microsoft.com/office/drawing/2014/main" id="{8F205048-E682-4D6A-9522-3F8F8B322A18}"/>
              </a:ext>
            </a:extLst>
          </p:cNvPr>
          <p:cNvSpPr/>
          <p:nvPr/>
        </p:nvSpPr>
        <p:spPr>
          <a:xfrm>
            <a:off x="6157696" y="1740153"/>
            <a:ext cx="397407" cy="369332"/>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Marcador de pie de página 1"/>
          <p:cNvSpPr>
            <a:spLocks noGrp="1"/>
          </p:cNvSpPr>
          <p:nvPr>
            <p:ph type="ftr" sz="quarter" idx="11"/>
          </p:nvPr>
        </p:nvSpPr>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155978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A6DB86C1-0F64-4045-9C9D-B7FAB0610235}"/>
              </a:ext>
            </a:extLst>
          </p:cNvPr>
          <p:cNvSpPr txBox="1"/>
          <p:nvPr/>
        </p:nvSpPr>
        <p:spPr>
          <a:xfrm>
            <a:off x="3046956" y="3234939"/>
            <a:ext cx="6093912" cy="369332"/>
          </a:xfrm>
          <a:prstGeom prst="rect">
            <a:avLst/>
          </a:prstGeom>
          <a:noFill/>
        </p:spPr>
        <p:txBody>
          <a:bodyPr wrap="square">
            <a:spAutoFit/>
          </a:bodyPr>
          <a:lstStyle/>
          <a:p>
            <a:endParaRPr lang="es-ES" dirty="0">
              <a:solidFill>
                <a:schemeClr val="accent1">
                  <a:lumMod val="75000"/>
                </a:schemeClr>
              </a:solidFill>
            </a:endParaRPr>
          </a:p>
        </p:txBody>
      </p:sp>
      <p:sp>
        <p:nvSpPr>
          <p:cNvPr id="14" name="CuadroTexto 13">
            <a:extLst>
              <a:ext uri="{FF2B5EF4-FFF2-40B4-BE49-F238E27FC236}">
                <a16:creationId xmlns:a16="http://schemas.microsoft.com/office/drawing/2014/main" id="{188A71BA-D4F9-4B6B-9BBC-96ADFC3EA450}"/>
              </a:ext>
            </a:extLst>
          </p:cNvPr>
          <p:cNvSpPr txBox="1"/>
          <p:nvPr/>
        </p:nvSpPr>
        <p:spPr>
          <a:xfrm>
            <a:off x="2544765" y="285399"/>
            <a:ext cx="7098294" cy="1323439"/>
          </a:xfrm>
          <a:prstGeom prst="rect">
            <a:avLst/>
          </a:prstGeom>
          <a:noFill/>
        </p:spPr>
        <p:txBody>
          <a:bodyPr wrap="square">
            <a:spAutoFit/>
          </a:bodyPr>
          <a:lstStyle/>
          <a:p>
            <a:pPr algn="ctr"/>
            <a:r>
              <a:rPr lang="es-ES" sz="2000" b="1" dirty="0">
                <a:solidFill>
                  <a:schemeClr val="bg2">
                    <a:lumMod val="40000"/>
                    <a:lumOff val="60000"/>
                  </a:schemeClr>
                </a:solidFill>
                <a:cs typeface="Times New Roman" panose="02020603050405020304" pitchFamily="18" charset="0"/>
              </a:rPr>
              <a:t>Listado de establecimientos ‘Matrícula de Honor’ </a:t>
            </a:r>
          </a:p>
          <a:p>
            <a:pPr algn="ctr"/>
            <a:r>
              <a:rPr lang="es-ES" sz="2000" b="1" dirty="0">
                <a:solidFill>
                  <a:schemeClr val="bg2">
                    <a:lumMod val="40000"/>
                    <a:lumOff val="60000"/>
                  </a:schemeClr>
                </a:solidFill>
                <a:cs typeface="Times New Roman" panose="02020603050405020304" pitchFamily="18" charset="0"/>
              </a:rPr>
              <a:t>Si su establecimiento se encuentra en la siguiente lista,</a:t>
            </a:r>
          </a:p>
          <a:p>
            <a:pPr algn="ctr"/>
            <a:r>
              <a:rPr lang="es-ES" sz="2000" b="1" dirty="0">
                <a:solidFill>
                  <a:schemeClr val="bg2">
                    <a:lumMod val="40000"/>
                    <a:lumOff val="60000"/>
                  </a:schemeClr>
                </a:solidFill>
                <a:cs typeface="Times New Roman" panose="02020603050405020304" pitchFamily="18" charset="0"/>
              </a:rPr>
              <a:t>¡ENHORABUENA! </a:t>
            </a:r>
          </a:p>
          <a:p>
            <a:pPr algn="ctr"/>
            <a:endParaRPr lang="es-ES" sz="2000" b="1" dirty="0">
              <a:solidFill>
                <a:schemeClr val="bg2">
                  <a:lumMod val="40000"/>
                  <a:lumOff val="60000"/>
                </a:schemeClr>
              </a:solidFill>
            </a:endParaRPr>
          </a:p>
        </p:txBody>
      </p:sp>
      <p:sp>
        <p:nvSpPr>
          <p:cNvPr id="21" name="CuadroTexto 20">
            <a:extLst>
              <a:ext uri="{FF2B5EF4-FFF2-40B4-BE49-F238E27FC236}">
                <a16:creationId xmlns:a16="http://schemas.microsoft.com/office/drawing/2014/main" id="{1458109B-9B8D-48BC-A791-AB754DC06F19}"/>
              </a:ext>
            </a:extLst>
          </p:cNvPr>
          <p:cNvSpPr txBox="1"/>
          <p:nvPr/>
        </p:nvSpPr>
        <p:spPr>
          <a:xfrm>
            <a:off x="2129127" y="1341392"/>
            <a:ext cx="9301290" cy="400110"/>
          </a:xfrm>
          <a:prstGeom prst="rect">
            <a:avLst/>
          </a:prstGeom>
          <a:noFill/>
        </p:spPr>
        <p:txBody>
          <a:bodyPr wrap="square">
            <a:spAutoFit/>
          </a:bodyPr>
          <a:lstStyle/>
          <a:p>
            <a:r>
              <a:rPr lang="es-ES" sz="2000" b="1" dirty="0">
                <a:solidFill>
                  <a:schemeClr val="accent1">
                    <a:lumMod val="60000"/>
                    <a:lumOff val="40000"/>
                  </a:schemeClr>
                </a:solidFill>
              </a:rPr>
              <a:t>DE FORMA DESCENDENTE SEGÚN EL NÚMERO DE SEGUIDORES</a:t>
            </a:r>
          </a:p>
        </p:txBody>
      </p:sp>
      <p:pic>
        <p:nvPicPr>
          <p:cNvPr id="29" name="Gráfico 28" descr="Trofeo contorno">
            <a:extLst>
              <a:ext uri="{FF2B5EF4-FFF2-40B4-BE49-F238E27FC236}">
                <a16:creationId xmlns:a16="http://schemas.microsoft.com/office/drawing/2014/main" id="{80AB855E-6F13-412D-B424-806851A41E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530" y="2404600"/>
            <a:ext cx="775196" cy="775196"/>
          </a:xfrm>
          <a:prstGeom prst="rect">
            <a:avLst/>
          </a:prstGeom>
        </p:spPr>
      </p:pic>
      <p:sp>
        <p:nvSpPr>
          <p:cNvPr id="2" name="CuadroTexto 1">
            <a:extLst>
              <a:ext uri="{FF2B5EF4-FFF2-40B4-BE49-F238E27FC236}">
                <a16:creationId xmlns:a16="http://schemas.microsoft.com/office/drawing/2014/main" id="{AEA850FD-67BA-4CDF-B39C-C65D29FCDE5E}"/>
              </a:ext>
            </a:extLst>
          </p:cNvPr>
          <p:cNvSpPr txBox="1"/>
          <p:nvPr/>
        </p:nvSpPr>
        <p:spPr>
          <a:xfrm>
            <a:off x="675651" y="1997186"/>
            <a:ext cx="7795846" cy="7848302"/>
          </a:xfrm>
          <a:prstGeom prst="rect">
            <a:avLst/>
          </a:prstGeom>
          <a:noFill/>
        </p:spPr>
        <p:txBody>
          <a:bodyPr wrap="square" numCol="2" rtlCol="0">
            <a:spAutoFit/>
          </a:bodyPr>
          <a:lstStyle/>
          <a:p>
            <a:pPr marL="342900" indent="-342900">
              <a:buFont typeface="+mj-lt"/>
              <a:buAutoNum type="arabicPeriod"/>
            </a:pPr>
            <a:r>
              <a:rPr lang="es-ES" b="1" dirty="0">
                <a:solidFill>
                  <a:srgbClr val="FFFF00"/>
                </a:solidFill>
              </a:rPr>
              <a:t>Restaurante IKARO</a:t>
            </a:r>
          </a:p>
          <a:p>
            <a:pPr marL="342900" indent="-342900">
              <a:buFont typeface="+mj-lt"/>
              <a:buAutoNum type="arabicPeriod"/>
            </a:pPr>
            <a:r>
              <a:rPr lang="es-ES" b="1" dirty="0"/>
              <a:t>FABORIT Logroño</a:t>
            </a:r>
          </a:p>
          <a:p>
            <a:pPr marL="342900" indent="-342900">
              <a:buFont typeface="+mj-lt"/>
              <a:buAutoNum type="arabicPeriod"/>
            </a:pPr>
            <a:r>
              <a:rPr lang="es-ES" b="1" dirty="0">
                <a:solidFill>
                  <a:srgbClr val="00B050"/>
                </a:solidFill>
              </a:rPr>
              <a:t>Verde Doncella</a:t>
            </a:r>
          </a:p>
          <a:p>
            <a:pPr marL="342900" indent="-342900">
              <a:buFont typeface="+mj-lt"/>
              <a:buAutoNum type="arabicPeriod"/>
            </a:pPr>
            <a:r>
              <a:rPr lang="es-ES" b="1" dirty="0">
                <a:solidFill>
                  <a:srgbClr val="00B050"/>
                </a:solidFill>
              </a:rPr>
              <a:t>Jordana Carrera</a:t>
            </a:r>
          </a:p>
          <a:p>
            <a:pPr marL="342900" indent="-342900">
              <a:buFont typeface="+mj-lt"/>
              <a:buAutoNum type="arabicPeriod"/>
            </a:pPr>
            <a:r>
              <a:rPr lang="es-ES" b="1" dirty="0">
                <a:solidFill>
                  <a:srgbClr val="00B050"/>
                </a:solidFill>
              </a:rPr>
              <a:t>Embutidos y jamones Gloria </a:t>
            </a:r>
          </a:p>
          <a:p>
            <a:pPr marL="342900" indent="-342900">
              <a:buFont typeface="+mj-lt"/>
              <a:buAutoNum type="arabicPeriod"/>
            </a:pPr>
            <a:r>
              <a:rPr lang="es-ES" b="1" dirty="0"/>
              <a:t>AC La Rioja</a:t>
            </a:r>
          </a:p>
          <a:p>
            <a:pPr marL="342900" indent="-342900">
              <a:buFont typeface="+mj-lt"/>
              <a:buAutoNum type="arabicPeriod"/>
            </a:pPr>
            <a:r>
              <a:rPr lang="es-ES" b="1" dirty="0">
                <a:solidFill>
                  <a:srgbClr val="00B050"/>
                </a:solidFill>
              </a:rPr>
              <a:t>Summertime by Bianca</a:t>
            </a:r>
          </a:p>
          <a:p>
            <a:pPr marL="342900" indent="-342900">
              <a:buFont typeface="+mj-lt"/>
              <a:buAutoNum type="arabicPeriod"/>
            </a:pPr>
            <a:r>
              <a:rPr lang="es-ES" b="1" dirty="0">
                <a:solidFill>
                  <a:srgbClr val="00B050"/>
                </a:solidFill>
              </a:rPr>
              <a:t>Arrebato tendencias</a:t>
            </a:r>
          </a:p>
          <a:p>
            <a:pPr marL="342900" indent="-342900">
              <a:buFont typeface="+mj-lt"/>
              <a:buAutoNum type="arabicPeriod"/>
            </a:pPr>
            <a:r>
              <a:rPr lang="es-ES" b="1" dirty="0"/>
              <a:t>ADN Tatuajes</a:t>
            </a:r>
          </a:p>
          <a:p>
            <a:pPr marL="342900" indent="-342900">
              <a:buFont typeface="+mj-lt"/>
              <a:buAutoNum type="arabicPeriod"/>
            </a:pPr>
            <a:r>
              <a:rPr lang="es-ES" b="1" dirty="0">
                <a:solidFill>
                  <a:srgbClr val="00B050"/>
                </a:solidFill>
              </a:rPr>
              <a:t> Santos Ochoa </a:t>
            </a:r>
          </a:p>
          <a:p>
            <a:pPr marL="342900" indent="-342900">
              <a:buFont typeface="+mj-lt"/>
              <a:buAutoNum type="arabicPeriod"/>
            </a:pPr>
            <a:r>
              <a:rPr lang="es-ES" b="1" dirty="0"/>
              <a:t> Esgo Estilistas</a:t>
            </a:r>
          </a:p>
          <a:p>
            <a:pPr marL="342900" indent="-342900">
              <a:buFont typeface="+mj-lt"/>
              <a:buAutoNum type="arabicPeriod"/>
            </a:pPr>
            <a:r>
              <a:rPr lang="es-ES" b="1" dirty="0">
                <a:solidFill>
                  <a:srgbClr val="00B050"/>
                </a:solidFill>
              </a:rPr>
              <a:t> Restaurante Tondeluna</a:t>
            </a:r>
          </a:p>
          <a:p>
            <a:pPr marL="342900" indent="-342900">
              <a:buFont typeface="+mj-lt"/>
              <a:buAutoNum type="arabicPeriod"/>
            </a:pPr>
            <a:r>
              <a:rPr lang="es-ES" b="1" dirty="0">
                <a:solidFill>
                  <a:srgbClr val="00B050"/>
                </a:solidFill>
              </a:rPr>
              <a:t> ATIPYCA</a:t>
            </a:r>
          </a:p>
          <a:p>
            <a:pPr marL="342900" indent="-342900">
              <a:buFont typeface="+mj-lt"/>
              <a:buAutoNum type="arabicPeriod"/>
            </a:pPr>
            <a:r>
              <a:rPr lang="es-ES" b="1" dirty="0"/>
              <a:t> Mitsou Art Shop &amp; Studio</a:t>
            </a:r>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endParaRPr lang="es-ES" b="1" dirty="0"/>
          </a:p>
          <a:p>
            <a:pPr marL="342900" indent="-342900">
              <a:buFont typeface="+mj-lt"/>
              <a:buAutoNum type="arabicPeriod"/>
            </a:pPr>
            <a:r>
              <a:rPr lang="es-ES" b="1" dirty="0">
                <a:solidFill>
                  <a:srgbClr val="00B050"/>
                </a:solidFill>
              </a:rPr>
              <a:t> Muchachita Pastelería</a:t>
            </a:r>
          </a:p>
          <a:p>
            <a:pPr marL="342900" indent="-342900">
              <a:buFont typeface="+mj-lt"/>
              <a:buAutoNum type="arabicPeriod"/>
            </a:pPr>
            <a:r>
              <a:rPr lang="es-ES" b="1" dirty="0"/>
              <a:t> Alma de Blues</a:t>
            </a:r>
          </a:p>
          <a:p>
            <a:pPr marL="342900" indent="-342900">
              <a:buFont typeface="+mj-lt"/>
              <a:buAutoNum type="arabicPeriod"/>
            </a:pPr>
            <a:r>
              <a:rPr lang="es-ES" b="1" dirty="0"/>
              <a:t> Piel de Artemisa</a:t>
            </a:r>
          </a:p>
          <a:p>
            <a:pPr marL="342900" indent="-342900">
              <a:buFont typeface="+mj-lt"/>
              <a:buAutoNum type="arabicPeriod"/>
            </a:pPr>
            <a:r>
              <a:rPr lang="es-ES" b="1" dirty="0"/>
              <a:t> Restaurante Ajonegro</a:t>
            </a:r>
          </a:p>
          <a:p>
            <a:pPr marL="342900" indent="-342900">
              <a:buFont typeface="+mj-lt"/>
              <a:buAutoNum type="arabicPeriod"/>
            </a:pPr>
            <a:r>
              <a:rPr lang="es-ES" b="1" dirty="0">
                <a:solidFill>
                  <a:srgbClr val="00B050"/>
                </a:solidFill>
              </a:rPr>
              <a:t> La Chispa Adecuada</a:t>
            </a:r>
          </a:p>
          <a:p>
            <a:pPr marL="342900" indent="-342900">
              <a:buFont typeface="+mj-lt"/>
              <a:buAutoNum type="arabicPeriod"/>
            </a:pPr>
            <a:r>
              <a:rPr lang="es-ES" b="1" dirty="0"/>
              <a:t> El ARAO tapas</a:t>
            </a:r>
          </a:p>
          <a:p>
            <a:pPr marL="342900" indent="-342900">
              <a:buFont typeface="+mj-lt"/>
              <a:buAutoNum type="arabicPeriod"/>
            </a:pPr>
            <a:r>
              <a:rPr lang="es-ES" b="1" dirty="0"/>
              <a:t> Marta González Beauty</a:t>
            </a:r>
          </a:p>
          <a:p>
            <a:pPr marL="342900" indent="-342900">
              <a:buFont typeface="+mj-lt"/>
              <a:buAutoNum type="arabicPeriod"/>
            </a:pPr>
            <a:r>
              <a:rPr lang="es-ES" b="1" dirty="0">
                <a:solidFill>
                  <a:srgbClr val="00B050"/>
                </a:solidFill>
              </a:rPr>
              <a:t> Muy Lolitas Beauty Room</a:t>
            </a:r>
          </a:p>
          <a:p>
            <a:pPr marL="342900" indent="-342900">
              <a:buFont typeface="+mj-lt"/>
              <a:buAutoNum type="arabicPeriod"/>
            </a:pPr>
            <a:r>
              <a:rPr lang="es-ES" b="1" dirty="0"/>
              <a:t> Minica Complementos</a:t>
            </a:r>
          </a:p>
          <a:p>
            <a:pPr marL="342900" indent="-342900">
              <a:buFont typeface="+mj-lt"/>
              <a:buAutoNum type="arabicPeriod"/>
            </a:pPr>
            <a:r>
              <a:rPr lang="es-ES" b="1" dirty="0"/>
              <a:t> Asun Miquélez</a:t>
            </a:r>
          </a:p>
          <a:p>
            <a:pPr marL="342900" indent="-342900">
              <a:buFont typeface="+mj-lt"/>
              <a:buAutoNum type="arabicPeriod"/>
            </a:pPr>
            <a:r>
              <a:rPr lang="es-ES" b="1" dirty="0">
                <a:solidFill>
                  <a:srgbClr val="00B050"/>
                </a:solidFill>
              </a:rPr>
              <a:t> Mikonos</a:t>
            </a:r>
          </a:p>
          <a:p>
            <a:pPr marL="342900" indent="-342900">
              <a:buFont typeface="+mj-lt"/>
              <a:buAutoNum type="arabicPeriod"/>
            </a:pPr>
            <a:r>
              <a:rPr lang="es-ES" b="1" dirty="0">
                <a:solidFill>
                  <a:srgbClr val="00B050"/>
                </a:solidFill>
              </a:rPr>
              <a:t> La Cocina de Ramón</a:t>
            </a:r>
          </a:p>
          <a:p>
            <a:pPr marL="342900" indent="-342900">
              <a:buFont typeface="+mj-lt"/>
              <a:buAutoNum type="arabicPeriod"/>
            </a:pPr>
            <a:r>
              <a:rPr lang="es-ES" b="1" dirty="0"/>
              <a:t> Papín Gastronomía dulce</a:t>
            </a:r>
          </a:p>
          <a:p>
            <a:pPr marL="342900" indent="-342900">
              <a:buFont typeface="+mj-lt"/>
              <a:buAutoNum type="arabicPeriod"/>
            </a:pPr>
            <a:endParaRPr lang="es-ES" b="1" dirty="0"/>
          </a:p>
        </p:txBody>
      </p:sp>
      <p:sp>
        <p:nvSpPr>
          <p:cNvPr id="10" name="CuadroTexto 9">
            <a:extLst>
              <a:ext uri="{FF2B5EF4-FFF2-40B4-BE49-F238E27FC236}">
                <a16:creationId xmlns:a16="http://schemas.microsoft.com/office/drawing/2014/main" id="{95B40CAC-1742-4834-8C9C-2B24C1655EA5}"/>
              </a:ext>
            </a:extLst>
          </p:cNvPr>
          <p:cNvSpPr txBox="1"/>
          <p:nvPr/>
        </p:nvSpPr>
        <p:spPr>
          <a:xfrm>
            <a:off x="9320584" y="2335186"/>
            <a:ext cx="2503161" cy="923330"/>
          </a:xfrm>
          <a:prstGeom prst="rect">
            <a:avLst/>
          </a:prstGeom>
          <a:noFill/>
        </p:spPr>
        <p:txBody>
          <a:bodyPr wrap="square">
            <a:spAutoFit/>
          </a:bodyPr>
          <a:lstStyle/>
          <a:p>
            <a:pPr algn="ctr"/>
            <a:r>
              <a:rPr lang="es-ES" dirty="0">
                <a:solidFill>
                  <a:srgbClr val="FFFF00"/>
                </a:solidFill>
              </a:rPr>
              <a:t>Establecimiento mejor posicionado online de Logroño</a:t>
            </a:r>
          </a:p>
        </p:txBody>
      </p:sp>
      <p:pic>
        <p:nvPicPr>
          <p:cNvPr id="12" name="Gráfico 11" descr="Trofeo contorno">
            <a:extLst>
              <a:ext uri="{FF2B5EF4-FFF2-40B4-BE49-F238E27FC236}">
                <a16:creationId xmlns:a16="http://schemas.microsoft.com/office/drawing/2014/main" id="{65553942-2C92-412A-8186-C1956C320A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1425" y="3889588"/>
            <a:ext cx="775196" cy="775196"/>
          </a:xfrm>
          <a:prstGeom prst="rect">
            <a:avLst/>
          </a:prstGeom>
        </p:spPr>
      </p:pic>
      <p:sp>
        <p:nvSpPr>
          <p:cNvPr id="13" name="CuadroTexto 12">
            <a:extLst>
              <a:ext uri="{FF2B5EF4-FFF2-40B4-BE49-F238E27FC236}">
                <a16:creationId xmlns:a16="http://schemas.microsoft.com/office/drawing/2014/main" id="{22157B08-1E2C-4C5E-BC27-1AE69E588B4E}"/>
              </a:ext>
            </a:extLst>
          </p:cNvPr>
          <p:cNvSpPr txBox="1"/>
          <p:nvPr/>
        </p:nvSpPr>
        <p:spPr>
          <a:xfrm>
            <a:off x="9320584" y="3677022"/>
            <a:ext cx="2374592" cy="1477328"/>
          </a:xfrm>
          <a:prstGeom prst="rect">
            <a:avLst/>
          </a:prstGeom>
          <a:noFill/>
        </p:spPr>
        <p:txBody>
          <a:bodyPr wrap="square">
            <a:spAutoFit/>
          </a:bodyPr>
          <a:lstStyle/>
          <a:p>
            <a:pPr algn="ctr"/>
            <a:r>
              <a:rPr lang="es-ES" dirty="0">
                <a:solidFill>
                  <a:srgbClr val="00B050"/>
                </a:solidFill>
              </a:rPr>
              <a:t>Establecimientos ‘Matrícula de Honor’ en posicionamiento online</a:t>
            </a:r>
          </a:p>
        </p:txBody>
      </p:sp>
      <p:pic>
        <p:nvPicPr>
          <p:cNvPr id="15" name="Picture 2" descr="Instagram - Aplicaciones en Google Play">
            <a:extLst>
              <a:ext uri="{FF2B5EF4-FFF2-40B4-BE49-F238E27FC236}">
                <a16:creationId xmlns:a16="http://schemas.microsoft.com/office/drawing/2014/main" id="{91F8240D-3094-49BE-985D-5B99A3D628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6472" y="5429886"/>
            <a:ext cx="1137273" cy="1137273"/>
          </a:xfrm>
          <a:prstGeom prst="rect">
            <a:avLst/>
          </a:prstGeom>
          <a:noFill/>
          <a:ln w="57150">
            <a:solidFill>
              <a:schemeClr val="bg2">
                <a:lumMod val="40000"/>
                <a:lumOff val="60000"/>
              </a:schemeClr>
            </a:solidFill>
          </a:ln>
          <a:extLst>
            <a:ext uri="{909E8E84-426E-40DD-AFC4-6F175D3DCCD1}">
              <a14:hiddenFill xmlns:a14="http://schemas.microsoft.com/office/drawing/2010/main">
                <a:solidFill>
                  <a:srgbClr val="FFFFFF"/>
                </a:solidFill>
              </a14:hiddenFill>
            </a:ext>
          </a:extLst>
        </p:spPr>
      </p:pic>
      <p:sp>
        <p:nvSpPr>
          <p:cNvPr id="3" name="Marcador de pie de página 2"/>
          <p:cNvSpPr>
            <a:spLocks noGrp="1"/>
          </p:cNvSpPr>
          <p:nvPr>
            <p:ph type="ftr" sz="quarter" idx="11"/>
          </p:nvPr>
        </p:nvSpPr>
        <p:spPr>
          <a:xfrm rot="5400000">
            <a:off x="9932066" y="3072052"/>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2745943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acebook - Entrar o registrarse">
            <a:extLst>
              <a:ext uri="{FF2B5EF4-FFF2-40B4-BE49-F238E27FC236}">
                <a16:creationId xmlns:a16="http://schemas.microsoft.com/office/drawing/2014/main" id="{5C5640D4-7572-4DF4-9F06-39164C132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1746" y="4965160"/>
            <a:ext cx="1602000" cy="1602000"/>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A5F834F1-38B0-4E97-BAAC-35CC4D067A95}"/>
              </a:ext>
            </a:extLst>
          </p:cNvPr>
          <p:cNvSpPr txBox="1"/>
          <p:nvPr/>
        </p:nvSpPr>
        <p:spPr>
          <a:xfrm>
            <a:off x="810973" y="1176407"/>
            <a:ext cx="11264058"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Tabla 2. Información de la herramienta online por nota del establecimiento</a:t>
            </a:r>
            <a:endParaRPr lang="es-ES" dirty="0">
              <a:solidFill>
                <a:schemeClr val="bg2">
                  <a:lumMod val="40000"/>
                  <a:lumOff val="60000"/>
                </a:schemeClr>
              </a:solidFill>
            </a:endParaRPr>
          </a:p>
        </p:txBody>
      </p:sp>
      <p:graphicFrame>
        <p:nvGraphicFramePr>
          <p:cNvPr id="2" name="Tabla 2">
            <a:extLst>
              <a:ext uri="{FF2B5EF4-FFF2-40B4-BE49-F238E27FC236}">
                <a16:creationId xmlns:a16="http://schemas.microsoft.com/office/drawing/2014/main" id="{5B6D0F2E-4833-43E1-9B0B-8562CAC15D0D}"/>
              </a:ext>
            </a:extLst>
          </p:cNvPr>
          <p:cNvGraphicFramePr>
            <a:graphicFrameLocks noGrp="1"/>
          </p:cNvGraphicFramePr>
          <p:nvPr>
            <p:extLst>
              <p:ext uri="{D42A27DB-BD31-4B8C-83A1-F6EECF244321}">
                <p14:modId xmlns:p14="http://schemas.microsoft.com/office/powerpoint/2010/main" val="188716698"/>
              </p:ext>
            </p:extLst>
          </p:nvPr>
        </p:nvGraphicFramePr>
        <p:xfrm>
          <a:off x="701964" y="1802569"/>
          <a:ext cx="9121197" cy="2905760"/>
        </p:xfrm>
        <a:graphic>
          <a:graphicData uri="http://schemas.openxmlformats.org/drawingml/2006/table">
            <a:tbl>
              <a:tblPr firstRow="1" bandRow="1">
                <a:tableStyleId>{5C22544A-7EE6-4342-B048-85BDC9FD1C3A}</a:tableStyleId>
              </a:tblPr>
              <a:tblGrid>
                <a:gridCol w="2076095">
                  <a:extLst>
                    <a:ext uri="{9D8B030D-6E8A-4147-A177-3AD203B41FA5}">
                      <a16:colId xmlns:a16="http://schemas.microsoft.com/office/drawing/2014/main" val="3133725557"/>
                    </a:ext>
                  </a:extLst>
                </a:gridCol>
                <a:gridCol w="1572384">
                  <a:extLst>
                    <a:ext uri="{9D8B030D-6E8A-4147-A177-3AD203B41FA5}">
                      <a16:colId xmlns:a16="http://schemas.microsoft.com/office/drawing/2014/main" val="2316658731"/>
                    </a:ext>
                  </a:extLst>
                </a:gridCol>
                <a:gridCol w="1824239">
                  <a:extLst>
                    <a:ext uri="{9D8B030D-6E8A-4147-A177-3AD203B41FA5}">
                      <a16:colId xmlns:a16="http://schemas.microsoft.com/office/drawing/2014/main" val="875817450"/>
                    </a:ext>
                  </a:extLst>
                </a:gridCol>
                <a:gridCol w="1689409">
                  <a:extLst>
                    <a:ext uri="{9D8B030D-6E8A-4147-A177-3AD203B41FA5}">
                      <a16:colId xmlns:a16="http://schemas.microsoft.com/office/drawing/2014/main" val="585448638"/>
                    </a:ext>
                  </a:extLst>
                </a:gridCol>
                <a:gridCol w="1959070">
                  <a:extLst>
                    <a:ext uri="{9D8B030D-6E8A-4147-A177-3AD203B41FA5}">
                      <a16:colId xmlns:a16="http://schemas.microsoft.com/office/drawing/2014/main" val="3781092144"/>
                    </a:ext>
                  </a:extLst>
                </a:gridCol>
              </a:tblGrid>
              <a:tr h="370840">
                <a:tc>
                  <a:txBody>
                    <a:bodyPr/>
                    <a:lstStyle/>
                    <a:p>
                      <a:endParaRPr lang="es-ES" sz="1600" dirty="0"/>
                    </a:p>
                  </a:txBody>
                  <a:tcPr anchor="ctr"/>
                </a:tc>
                <a:tc>
                  <a:txBody>
                    <a:bodyPr/>
                    <a:lstStyle/>
                    <a:p>
                      <a:pPr algn="ctr"/>
                      <a:r>
                        <a:rPr lang="es-ES" sz="1600" dirty="0"/>
                        <a:t>Matrícula de Honor</a:t>
                      </a:r>
                    </a:p>
                  </a:txBody>
                  <a:tcPr anchor="ctr"/>
                </a:tc>
                <a:tc>
                  <a:txBody>
                    <a:bodyPr/>
                    <a:lstStyle/>
                    <a:p>
                      <a:pPr algn="ctr"/>
                      <a:r>
                        <a:rPr lang="es-ES" sz="1600" dirty="0"/>
                        <a:t>Sobresaliente</a:t>
                      </a:r>
                    </a:p>
                  </a:txBody>
                  <a:tcPr anchor="ctr"/>
                </a:tc>
                <a:tc>
                  <a:txBody>
                    <a:bodyPr/>
                    <a:lstStyle/>
                    <a:p>
                      <a:pPr algn="ctr"/>
                      <a:r>
                        <a:rPr lang="es-ES" sz="1600" dirty="0"/>
                        <a:t>Notable</a:t>
                      </a:r>
                    </a:p>
                  </a:txBody>
                  <a:tcPr anchor="ctr"/>
                </a:tc>
                <a:tc>
                  <a:txBody>
                    <a:bodyPr/>
                    <a:lstStyle/>
                    <a:p>
                      <a:pPr algn="ctr"/>
                      <a:r>
                        <a:rPr lang="es-ES" sz="1600" dirty="0"/>
                        <a:t>Resto de establecimientos (50%)</a:t>
                      </a:r>
                    </a:p>
                  </a:txBody>
                  <a:tcPr anchor="ctr"/>
                </a:tc>
                <a:extLst>
                  <a:ext uri="{0D108BD9-81ED-4DB2-BD59-A6C34878D82A}">
                    <a16:rowId xmlns:a16="http://schemas.microsoft.com/office/drawing/2014/main" val="3288318084"/>
                  </a:ext>
                </a:extLst>
              </a:tr>
              <a:tr h="370840">
                <a:tc>
                  <a:txBody>
                    <a:bodyPr/>
                    <a:lstStyle/>
                    <a:p>
                      <a:r>
                        <a:rPr lang="es-ES" sz="1600" b="1" dirty="0">
                          <a:solidFill>
                            <a:schemeClr val="accent1">
                              <a:lumMod val="75000"/>
                            </a:schemeClr>
                          </a:solidFill>
                        </a:rPr>
                        <a:t>Perfiles completos</a:t>
                      </a:r>
                    </a:p>
                    <a:p>
                      <a:pPr algn="ctr"/>
                      <a:r>
                        <a:rPr lang="es-ES" sz="1400" b="1" dirty="0">
                          <a:solidFill>
                            <a:schemeClr val="accent1">
                              <a:lumMod val="75000"/>
                            </a:schemeClr>
                          </a:solidFill>
                        </a:rPr>
                        <a:t>(nombre, actividad y horario)</a:t>
                      </a:r>
                    </a:p>
                  </a:txBody>
                  <a:tcPr anchor="ctr"/>
                </a:tc>
                <a:tc>
                  <a:txBody>
                    <a:bodyPr/>
                    <a:lstStyle/>
                    <a:p>
                      <a:pPr algn="ctr"/>
                      <a:r>
                        <a:rPr lang="es-ES" sz="1600" b="1" dirty="0"/>
                        <a:t>14,3%</a:t>
                      </a:r>
                    </a:p>
                  </a:txBody>
                  <a:tcPr anchor="ctr"/>
                </a:tc>
                <a:tc>
                  <a:txBody>
                    <a:bodyPr/>
                    <a:lstStyle/>
                    <a:p>
                      <a:pPr algn="ctr"/>
                      <a:r>
                        <a:rPr lang="es-ES" sz="1600" b="1" dirty="0"/>
                        <a:t>3,2%</a:t>
                      </a:r>
                    </a:p>
                  </a:txBody>
                  <a:tcPr anchor="ctr"/>
                </a:tc>
                <a:tc>
                  <a:txBody>
                    <a:bodyPr/>
                    <a:lstStyle/>
                    <a:p>
                      <a:pPr algn="ctr"/>
                      <a:r>
                        <a:rPr lang="es-ES" sz="1600" b="1" dirty="0"/>
                        <a:t>5,6%</a:t>
                      </a:r>
                    </a:p>
                  </a:txBody>
                  <a:tcPr anchor="ctr"/>
                </a:tc>
                <a:tc>
                  <a:txBody>
                    <a:bodyPr/>
                    <a:lstStyle/>
                    <a:p>
                      <a:pPr algn="ctr"/>
                      <a:r>
                        <a:rPr lang="es-ES" sz="1600" b="1" dirty="0"/>
                        <a:t>13,9%</a:t>
                      </a:r>
                    </a:p>
                  </a:txBody>
                  <a:tcPr anchor="ctr"/>
                </a:tc>
                <a:extLst>
                  <a:ext uri="{0D108BD9-81ED-4DB2-BD59-A6C34878D82A}">
                    <a16:rowId xmlns:a16="http://schemas.microsoft.com/office/drawing/2014/main" val="2090440439"/>
                  </a:ext>
                </a:extLst>
              </a:tr>
              <a:tr h="370840">
                <a:tc>
                  <a:txBody>
                    <a:bodyPr/>
                    <a:lstStyle/>
                    <a:p>
                      <a:r>
                        <a:rPr lang="es-ES" sz="1600" b="1" dirty="0">
                          <a:solidFill>
                            <a:schemeClr val="accent1">
                              <a:lumMod val="75000"/>
                            </a:schemeClr>
                          </a:solidFill>
                        </a:rPr>
                        <a:t>Publicaciones totales</a:t>
                      </a:r>
                    </a:p>
                  </a:txBody>
                  <a:tcPr anchor="ctr"/>
                </a:tc>
                <a:tc>
                  <a:txBody>
                    <a:bodyPr/>
                    <a:lstStyle/>
                    <a:p>
                      <a:pPr algn="ctr"/>
                      <a:r>
                        <a:rPr lang="es-ES" sz="1600" b="1" dirty="0"/>
                        <a:t>989,1</a:t>
                      </a:r>
                    </a:p>
                  </a:txBody>
                  <a:tcPr anchor="ctr"/>
                </a:tc>
                <a:tc>
                  <a:txBody>
                    <a:bodyPr/>
                    <a:lstStyle/>
                    <a:p>
                      <a:pPr algn="ctr"/>
                      <a:r>
                        <a:rPr lang="es-ES" sz="1600" b="1" dirty="0"/>
                        <a:t>635,7</a:t>
                      </a:r>
                    </a:p>
                  </a:txBody>
                  <a:tcPr anchor="ctr"/>
                </a:tc>
                <a:tc>
                  <a:txBody>
                    <a:bodyPr/>
                    <a:lstStyle/>
                    <a:p>
                      <a:pPr algn="ctr"/>
                      <a:r>
                        <a:rPr lang="es-ES" sz="1600" b="1" dirty="0"/>
                        <a:t>288,6</a:t>
                      </a:r>
                    </a:p>
                  </a:txBody>
                  <a:tcPr anchor="ctr"/>
                </a:tc>
                <a:tc>
                  <a:txBody>
                    <a:bodyPr/>
                    <a:lstStyle/>
                    <a:p>
                      <a:pPr algn="ctr"/>
                      <a:r>
                        <a:rPr lang="es-ES" sz="1600" b="1" dirty="0"/>
                        <a:t>111,4</a:t>
                      </a:r>
                    </a:p>
                  </a:txBody>
                  <a:tcPr anchor="ctr"/>
                </a:tc>
                <a:extLst>
                  <a:ext uri="{0D108BD9-81ED-4DB2-BD59-A6C34878D82A}">
                    <a16:rowId xmlns:a16="http://schemas.microsoft.com/office/drawing/2014/main" val="4231269069"/>
                  </a:ext>
                </a:extLst>
              </a:tr>
              <a:tr h="370840">
                <a:tc>
                  <a:txBody>
                    <a:bodyPr/>
                    <a:lstStyle/>
                    <a:p>
                      <a:r>
                        <a:rPr lang="es-ES" sz="1600" b="1" dirty="0">
                          <a:solidFill>
                            <a:schemeClr val="accent1">
                              <a:lumMod val="75000"/>
                            </a:schemeClr>
                          </a:solidFill>
                        </a:rPr>
                        <a:t>Media seguidores</a:t>
                      </a:r>
                    </a:p>
                  </a:txBody>
                  <a:tcPr anchor="ctr"/>
                </a:tc>
                <a:tc>
                  <a:txBody>
                    <a:bodyPr/>
                    <a:lstStyle/>
                    <a:p>
                      <a:pPr algn="ctr"/>
                      <a:r>
                        <a:rPr lang="es-ES" sz="1600" b="1" dirty="0"/>
                        <a:t>4.789,9</a:t>
                      </a:r>
                    </a:p>
                  </a:txBody>
                  <a:tcPr anchor="ctr"/>
                </a:tc>
                <a:tc>
                  <a:txBody>
                    <a:bodyPr/>
                    <a:lstStyle/>
                    <a:p>
                      <a:pPr algn="ctr"/>
                      <a:r>
                        <a:rPr lang="es-ES" sz="1600" b="1" dirty="0"/>
                        <a:t>1.573,9</a:t>
                      </a:r>
                    </a:p>
                  </a:txBody>
                  <a:tcPr anchor="ctr"/>
                </a:tc>
                <a:tc>
                  <a:txBody>
                    <a:bodyPr/>
                    <a:lstStyle/>
                    <a:p>
                      <a:pPr algn="ctr"/>
                      <a:r>
                        <a:rPr lang="es-ES" sz="1600" b="1" dirty="0"/>
                        <a:t>959,9</a:t>
                      </a:r>
                    </a:p>
                  </a:txBody>
                  <a:tcPr anchor="ctr"/>
                </a:tc>
                <a:tc>
                  <a:txBody>
                    <a:bodyPr/>
                    <a:lstStyle/>
                    <a:p>
                      <a:pPr algn="ctr"/>
                      <a:r>
                        <a:rPr lang="es-ES" sz="1600" b="1" dirty="0"/>
                        <a:t>308,2</a:t>
                      </a:r>
                    </a:p>
                  </a:txBody>
                  <a:tcPr anchor="ctr"/>
                </a:tc>
                <a:extLst>
                  <a:ext uri="{0D108BD9-81ED-4DB2-BD59-A6C34878D82A}">
                    <a16:rowId xmlns:a16="http://schemas.microsoft.com/office/drawing/2014/main" val="2308654625"/>
                  </a:ext>
                </a:extLst>
              </a:tr>
              <a:tr h="370840">
                <a:tc>
                  <a:txBody>
                    <a:bodyPr/>
                    <a:lstStyle/>
                    <a:p>
                      <a:r>
                        <a:rPr lang="es-ES" sz="1600" b="1" dirty="0">
                          <a:solidFill>
                            <a:schemeClr val="accent1">
                              <a:lumMod val="75000"/>
                            </a:schemeClr>
                          </a:solidFill>
                        </a:rPr>
                        <a:t>Media “siguiendo”</a:t>
                      </a:r>
                    </a:p>
                  </a:txBody>
                  <a:tcPr anchor="ctr"/>
                </a:tc>
                <a:tc>
                  <a:txBody>
                    <a:bodyPr/>
                    <a:lstStyle/>
                    <a:p>
                      <a:pPr algn="ctr"/>
                      <a:r>
                        <a:rPr lang="es-ES" sz="1600" b="1" dirty="0"/>
                        <a:t>1.664,32</a:t>
                      </a:r>
                    </a:p>
                  </a:txBody>
                  <a:tcPr anchor="ctr"/>
                </a:tc>
                <a:tc>
                  <a:txBody>
                    <a:bodyPr/>
                    <a:lstStyle/>
                    <a:p>
                      <a:pPr algn="ctr"/>
                      <a:r>
                        <a:rPr lang="es-ES" sz="1600" b="1" dirty="0"/>
                        <a:t>1.064,8</a:t>
                      </a:r>
                    </a:p>
                  </a:txBody>
                  <a:tcPr anchor="ctr"/>
                </a:tc>
                <a:tc>
                  <a:txBody>
                    <a:bodyPr/>
                    <a:lstStyle/>
                    <a:p>
                      <a:pPr algn="ctr"/>
                      <a:r>
                        <a:rPr lang="es-ES" sz="1600" b="1" dirty="0"/>
                        <a:t>1.227,9</a:t>
                      </a:r>
                    </a:p>
                  </a:txBody>
                  <a:tcPr anchor="ctr"/>
                </a:tc>
                <a:tc>
                  <a:txBody>
                    <a:bodyPr/>
                    <a:lstStyle/>
                    <a:p>
                      <a:pPr algn="ctr"/>
                      <a:r>
                        <a:rPr lang="es-ES" sz="1600" b="1" dirty="0"/>
                        <a:t>318,8</a:t>
                      </a:r>
                    </a:p>
                  </a:txBody>
                  <a:tcPr anchor="ctr"/>
                </a:tc>
                <a:extLst>
                  <a:ext uri="{0D108BD9-81ED-4DB2-BD59-A6C34878D82A}">
                    <a16:rowId xmlns:a16="http://schemas.microsoft.com/office/drawing/2014/main" val="2909028204"/>
                  </a:ext>
                </a:extLst>
              </a:tr>
            </a:tbl>
          </a:graphicData>
        </a:graphic>
      </p:graphicFrame>
      <p:sp>
        <p:nvSpPr>
          <p:cNvPr id="3" name="Marcador de pie de página 2"/>
          <p:cNvSpPr>
            <a:spLocks noGrp="1"/>
          </p:cNvSpPr>
          <p:nvPr>
            <p:ph type="ftr" sz="quarter" idx="11"/>
          </p:nvPr>
        </p:nvSpPr>
        <p:spPr>
          <a:xfrm rot="5400000">
            <a:off x="9820253" y="3138570"/>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1036135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437EC57-6CA2-48FD-B180-EFA92134CC99}"/>
              </a:ext>
            </a:extLst>
          </p:cNvPr>
          <p:cNvSpPr txBox="1">
            <a:spLocks/>
          </p:cNvSpPr>
          <p:nvPr/>
        </p:nvSpPr>
        <p:spPr bwMode="gray">
          <a:xfrm>
            <a:off x="530323" y="274314"/>
            <a:ext cx="10293834" cy="54325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solidFill>
                  <a:schemeClr val="tx1">
                    <a:lumMod val="95000"/>
                  </a:schemeClr>
                </a:solidFill>
              </a:rPr>
              <a:t>4. Conclusiones</a:t>
            </a:r>
            <a:endParaRPr lang="es-ES" sz="4000" dirty="0">
              <a:solidFill>
                <a:schemeClr val="tx1"/>
              </a:solidFill>
            </a:endParaRPr>
          </a:p>
        </p:txBody>
      </p:sp>
      <p:sp>
        <p:nvSpPr>
          <p:cNvPr id="5" name="Título 1">
            <a:extLst>
              <a:ext uri="{FF2B5EF4-FFF2-40B4-BE49-F238E27FC236}">
                <a16:creationId xmlns:a16="http://schemas.microsoft.com/office/drawing/2014/main" id="{37648388-366C-45A6-8222-015CA927468D}"/>
              </a:ext>
            </a:extLst>
          </p:cNvPr>
          <p:cNvSpPr txBox="1">
            <a:spLocks/>
          </p:cNvSpPr>
          <p:nvPr/>
        </p:nvSpPr>
        <p:spPr bwMode="gray">
          <a:xfrm>
            <a:off x="133758" y="5384800"/>
            <a:ext cx="11309820" cy="1473200"/>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spcBef>
                <a:spcPts val="600"/>
              </a:spcBef>
              <a:spcAft>
                <a:spcPts val="600"/>
              </a:spcAft>
              <a:buFont typeface="+mj-lt"/>
              <a:buAutoNum type="arabicPeriod"/>
            </a:pPr>
            <a:r>
              <a:rPr lang="es-ES" sz="1800" dirty="0">
                <a:solidFill>
                  <a:schemeClr val="tx1">
                    <a:lumMod val="95000"/>
                  </a:schemeClr>
                </a:solidFill>
              </a:rPr>
              <a:t>Logroño es una ciudad de ocio y moda. Predominan los bares y restaurantes seguidos de las tiendas de moda: calzado, ropa y complementos. Esta estructura de oferta comercial hace de Logroño una ciudad atractiva a sus ciudadanos y visitantes para jornadas de compra y entretenimiento. Se recomienda utilizar esta característica en las estrategias de posicionamiento de la ciudad.</a:t>
            </a:r>
          </a:p>
          <a:p>
            <a:pPr marL="457200" indent="-457200" algn="just">
              <a:spcBef>
                <a:spcPts val="600"/>
              </a:spcBef>
              <a:spcAft>
                <a:spcPts val="600"/>
              </a:spcAft>
              <a:buFont typeface="+mj-lt"/>
              <a:buAutoNum type="arabicPeriod"/>
            </a:pPr>
            <a:r>
              <a:rPr lang="es-ES" sz="1800" dirty="0">
                <a:solidFill>
                  <a:schemeClr val="tx1">
                    <a:lumMod val="95000"/>
                  </a:schemeClr>
                </a:solidFill>
              </a:rPr>
              <a:t>La presencia de los establecimientos en la redes sociales se puede incrementar. Si bien casi un 70% de los establecimientos esta en Google My Business y un 60% en Facebook, en Instagram solo tienen perfil un 42,9%.</a:t>
            </a:r>
          </a:p>
          <a:p>
            <a:pPr marL="457200" indent="-457200" algn="just">
              <a:spcBef>
                <a:spcPts val="600"/>
              </a:spcBef>
              <a:spcAft>
                <a:spcPts val="600"/>
              </a:spcAft>
              <a:buFont typeface="+mj-lt"/>
              <a:buAutoNum type="arabicPeriod"/>
            </a:pPr>
            <a:r>
              <a:rPr lang="es-ES" sz="1800" dirty="0">
                <a:solidFill>
                  <a:schemeClr val="tx1">
                    <a:lumMod val="95000"/>
                  </a:schemeClr>
                </a:solidFill>
              </a:rPr>
              <a:t>Se recomienda mejorar los perfiles en las redes sociales para que sean completos (nombre, actividad y horario), ya que solo el 14,3% de los establecimientos mejor valorados en su gestión en las redes ofrecen un perfil completo.</a:t>
            </a:r>
          </a:p>
          <a:p>
            <a:pPr marL="457200" indent="-457200" algn="just" fontAlgn="ctr">
              <a:spcBef>
                <a:spcPts val="600"/>
              </a:spcBef>
              <a:spcAft>
                <a:spcPts val="600"/>
              </a:spcAft>
              <a:buFont typeface="+mj-lt"/>
              <a:buAutoNum type="arabicPeriod"/>
            </a:pPr>
            <a:r>
              <a:rPr lang="es-ES" sz="1800" dirty="0">
                <a:solidFill>
                  <a:schemeClr val="tx1">
                    <a:lumMod val="95000"/>
                  </a:schemeClr>
                </a:solidFill>
              </a:rPr>
              <a:t>Un grupo importante de establecimientos obtiene una Matrícula de Honor en su gestión en las redes. 71 establecimientos de la muestra tiene Matrícula de Honor en Facebook (con una media de seguidores mayor de 3000) y 27 en Instagram (con una media de seguidores superior a 4000). </a:t>
            </a:r>
          </a:p>
          <a:p>
            <a:pPr marL="457200" indent="-457200" algn="just" fontAlgn="ctr">
              <a:spcBef>
                <a:spcPts val="600"/>
              </a:spcBef>
              <a:spcAft>
                <a:spcPts val="600"/>
              </a:spcAft>
              <a:buFont typeface="+mj-lt"/>
              <a:buAutoNum type="arabicPeriod"/>
            </a:pPr>
            <a:r>
              <a:rPr lang="es-ES" sz="1800" dirty="0">
                <a:solidFill>
                  <a:schemeClr val="tx1">
                    <a:lumMod val="95000"/>
                  </a:schemeClr>
                </a:solidFill>
              </a:rPr>
              <a:t>Se recomienda también incrementar las reseñas en Google My Business, ya que el promedio es muy bajo(7,94) y la valoración media sobre las reseñas se debe mejorar (2,37 sobre 5).</a:t>
            </a:r>
            <a:endParaRPr lang="es-ES" sz="1800" dirty="0">
              <a:solidFill>
                <a:srgbClr val="FF0000"/>
              </a:solidFill>
            </a:endParaRPr>
          </a:p>
          <a:p>
            <a:pPr>
              <a:spcAft>
                <a:spcPts val="600"/>
              </a:spcAft>
            </a:pPr>
            <a:endParaRPr lang="es-ES" sz="1800" dirty="0">
              <a:solidFill>
                <a:schemeClr val="tx1">
                  <a:lumMod val="95000"/>
                </a:schemeClr>
              </a:solidFill>
            </a:endParaRPr>
          </a:p>
        </p:txBody>
      </p:sp>
      <p:sp>
        <p:nvSpPr>
          <p:cNvPr id="2" name="Marcador de pie de página 1"/>
          <p:cNvSpPr>
            <a:spLocks noGrp="1"/>
          </p:cNvSpPr>
          <p:nvPr>
            <p:ph type="ftr" sz="quarter" idx="11"/>
          </p:nvPr>
        </p:nvSpPr>
        <p:spPr>
          <a:xfrm rot="5400000">
            <a:off x="9856829" y="3302502"/>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342130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descr="La Rioja de la A a la Z: LOGROÑO CELEBRA SAN MATEO">
            <a:extLst>
              <a:ext uri="{FF2B5EF4-FFF2-40B4-BE49-F238E27FC236}">
                <a16:creationId xmlns:a16="http://schemas.microsoft.com/office/drawing/2014/main" id="{1A504FBE-E291-4068-A287-2FE1E91C31C3}"/>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2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F2E60FE-C5EC-4A5F-8267-014EF3BF20A0}"/>
              </a:ext>
            </a:extLst>
          </p:cNvPr>
          <p:cNvSpPr>
            <a:spLocks noGrp="1"/>
          </p:cNvSpPr>
          <p:nvPr>
            <p:ph type="ctrTitle"/>
          </p:nvPr>
        </p:nvSpPr>
        <p:spPr>
          <a:xfrm>
            <a:off x="1122830" y="812082"/>
            <a:ext cx="8761413" cy="706964"/>
          </a:xfrm>
        </p:spPr>
        <p:txBody>
          <a:bodyPr vert="horz" lIns="91440" tIns="45720" rIns="91440" bIns="45720" rtlCol="0" anchor="ctr">
            <a:normAutofit/>
          </a:bodyPr>
          <a:lstStyle/>
          <a:p>
            <a:r>
              <a:rPr lang="en-US" sz="3600" dirty="0">
                <a:solidFill>
                  <a:schemeClr val="tx1"/>
                </a:solidFill>
              </a:rPr>
              <a:t>Índice</a:t>
            </a:r>
          </a:p>
        </p:txBody>
      </p:sp>
      <p:sp>
        <p:nvSpPr>
          <p:cNvPr id="3" name="CuadroTexto 2">
            <a:extLst>
              <a:ext uri="{FF2B5EF4-FFF2-40B4-BE49-F238E27FC236}">
                <a16:creationId xmlns:a16="http://schemas.microsoft.com/office/drawing/2014/main" id="{6FFA015E-F929-475D-A266-624F2D5FBD2A}"/>
              </a:ext>
            </a:extLst>
          </p:cNvPr>
          <p:cNvSpPr txBox="1"/>
          <p:nvPr/>
        </p:nvSpPr>
        <p:spPr>
          <a:xfrm>
            <a:off x="1162518" y="1798206"/>
            <a:ext cx="9764100" cy="3416300"/>
          </a:xfrm>
          <a:prstGeom prst="rect">
            <a:avLst/>
          </a:prstGeom>
        </p:spPr>
        <p:txBody>
          <a:bodyPr vert="horz" lIns="91440" tIns="45720" rIns="91440" bIns="45720" rtlCol="0">
            <a:normAutofit fontScale="92500" lnSpcReduction="10000"/>
          </a:bodyPr>
          <a:lstStyle/>
          <a:p>
            <a:pPr marL="457200" indent="-457200">
              <a:spcBef>
                <a:spcPts val="1000"/>
              </a:spcBef>
              <a:buClr>
                <a:schemeClr val="tx1"/>
              </a:buClr>
              <a:buSzPct val="80000"/>
              <a:buFont typeface="+mj-lt"/>
              <a:buAutoNum type="arabicPeriod"/>
            </a:pPr>
            <a:r>
              <a:rPr lang="es-ES" sz="2400" dirty="0">
                <a:latin typeface="+mj-lt"/>
              </a:rPr>
              <a:t>Objetivos</a:t>
            </a:r>
          </a:p>
          <a:p>
            <a:pPr marL="457200" indent="-457200">
              <a:spcBef>
                <a:spcPts val="1000"/>
              </a:spcBef>
              <a:buClr>
                <a:schemeClr val="tx1"/>
              </a:buClr>
              <a:buSzPct val="80000"/>
              <a:buFont typeface="+mj-lt"/>
              <a:buAutoNum type="arabicPeriod"/>
            </a:pPr>
            <a:r>
              <a:rPr lang="es-ES" sz="2400" dirty="0">
                <a:latin typeface="+mj-lt"/>
              </a:rPr>
              <a:t>Metodología</a:t>
            </a:r>
          </a:p>
          <a:p>
            <a:pPr marL="457200" indent="-457200">
              <a:spcBef>
                <a:spcPts val="1000"/>
              </a:spcBef>
              <a:buClr>
                <a:schemeClr val="tx1"/>
              </a:buClr>
              <a:buSzPct val="80000"/>
              <a:buFont typeface="+mj-lt"/>
              <a:buAutoNum type="arabicPeriod"/>
            </a:pPr>
            <a:r>
              <a:rPr lang="es-ES" sz="2400" dirty="0">
                <a:latin typeface="+mj-lt"/>
              </a:rPr>
              <a:t>Resultados</a:t>
            </a:r>
          </a:p>
          <a:p>
            <a:pPr marL="971550" lvl="1" indent="-514350">
              <a:spcBef>
                <a:spcPts val="1000"/>
              </a:spcBef>
              <a:buClr>
                <a:schemeClr val="tx1"/>
              </a:buClr>
              <a:buSzPct val="80000"/>
              <a:buFont typeface="+mj-lt"/>
              <a:buAutoNum type="romanUcPeriod"/>
            </a:pPr>
            <a:r>
              <a:rPr lang="es-ES" sz="2400" dirty="0">
                <a:latin typeface="+mj-lt"/>
              </a:rPr>
              <a:t>¿Qué tipo de establecimientos hay en las calles de Logroño?</a:t>
            </a:r>
          </a:p>
          <a:p>
            <a:pPr marL="971550" lvl="1" indent="-514350">
              <a:spcBef>
                <a:spcPts val="1000"/>
              </a:spcBef>
              <a:buClr>
                <a:schemeClr val="tx1"/>
              </a:buClr>
              <a:buSzPct val="80000"/>
              <a:buFont typeface="+mj-lt"/>
              <a:buAutoNum type="romanUcPeriod"/>
            </a:pPr>
            <a:r>
              <a:rPr lang="es-ES" sz="2400" dirty="0">
                <a:latin typeface="+mj-lt"/>
              </a:rPr>
              <a:t>Google My Business</a:t>
            </a:r>
          </a:p>
          <a:p>
            <a:pPr marL="971550" lvl="1" indent="-514350">
              <a:spcBef>
                <a:spcPts val="1000"/>
              </a:spcBef>
              <a:buClr>
                <a:schemeClr val="tx1"/>
              </a:buClr>
              <a:buSzPct val="80000"/>
              <a:buFont typeface="+mj-lt"/>
              <a:buAutoNum type="romanUcPeriod"/>
            </a:pPr>
            <a:r>
              <a:rPr lang="es-ES" sz="2400" dirty="0">
                <a:latin typeface="+mj-lt"/>
              </a:rPr>
              <a:t>Facebook</a:t>
            </a:r>
          </a:p>
          <a:p>
            <a:pPr marL="971550" lvl="1" indent="-514350">
              <a:spcBef>
                <a:spcPts val="1000"/>
              </a:spcBef>
              <a:buClr>
                <a:schemeClr val="tx1"/>
              </a:buClr>
              <a:buSzPct val="80000"/>
              <a:buFont typeface="+mj-lt"/>
              <a:buAutoNum type="romanUcPeriod"/>
            </a:pPr>
            <a:r>
              <a:rPr lang="es-ES" sz="2400" dirty="0">
                <a:latin typeface="+mj-lt"/>
              </a:rPr>
              <a:t>Instagram</a:t>
            </a:r>
          </a:p>
          <a:p>
            <a:pPr marL="514350" indent="-514350">
              <a:spcBef>
                <a:spcPts val="1000"/>
              </a:spcBef>
              <a:buClr>
                <a:schemeClr val="tx1"/>
              </a:buClr>
              <a:buSzPct val="80000"/>
              <a:buFont typeface="+mj-lt"/>
              <a:buAutoNum type="arabicPeriod"/>
            </a:pPr>
            <a:r>
              <a:rPr lang="es-ES" sz="2400" dirty="0">
                <a:latin typeface="+mj-lt"/>
              </a:rPr>
              <a:t>Conclusiones</a:t>
            </a:r>
          </a:p>
          <a:p>
            <a:pPr marL="457200" indent="-457200">
              <a:spcBef>
                <a:spcPts val="1000"/>
              </a:spcBef>
              <a:buClr>
                <a:schemeClr val="tx1"/>
              </a:buClr>
              <a:buSzPct val="80000"/>
              <a:buFont typeface="+mj-lt"/>
              <a:buAutoNum type="arabicPeriod"/>
            </a:pPr>
            <a:endParaRPr lang="es-ES" sz="2400" dirty="0">
              <a:latin typeface="+mj-lt"/>
            </a:endParaRPr>
          </a:p>
        </p:txBody>
      </p:sp>
      <p:sp>
        <p:nvSpPr>
          <p:cNvPr id="5" name="Marcador de pie de página 4"/>
          <p:cNvSpPr>
            <a:spLocks noGrp="1"/>
          </p:cNvSpPr>
          <p:nvPr>
            <p:ph type="ftr" sz="quarter" idx="11"/>
          </p:nvPr>
        </p:nvSpPr>
        <p:spPr>
          <a:xfrm rot="5400000">
            <a:off x="9920837" y="3453897"/>
            <a:ext cx="3859795" cy="304801"/>
          </a:xfrm>
        </p:spPr>
        <p:txBody>
          <a:bodyPr/>
          <a:lstStyle/>
          <a:p>
            <a:r>
              <a:rPr lang="es-ES" dirty="0"/>
              <a:t>Cátedra de Comercio - Universidad de La Rioja - Ayuntamiento de Logroño</a:t>
            </a:r>
            <a:endParaRPr lang="en-US"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692" y="89089"/>
            <a:ext cx="2810267" cy="1076475"/>
          </a:xfrm>
          <a:prstGeom prst="rect">
            <a:avLst/>
          </a:prstGeom>
        </p:spPr>
      </p:pic>
    </p:spTree>
    <p:extLst>
      <p:ext uri="{BB962C8B-B14F-4D97-AF65-F5344CB8AC3E}">
        <p14:creationId xmlns:p14="http://schemas.microsoft.com/office/powerpoint/2010/main" val="127889333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CF1F324E-9568-4146-BA9E-0A54A062C11C}"/>
              </a:ext>
            </a:extLst>
          </p:cNvPr>
          <p:cNvGraphicFramePr>
            <a:graphicFrameLocks/>
          </p:cNvGraphicFramePr>
          <p:nvPr/>
        </p:nvGraphicFramePr>
        <p:xfrm>
          <a:off x="435186" y="743964"/>
          <a:ext cx="3603414" cy="2642978"/>
        </p:xfrm>
        <a:graphic>
          <a:graphicData uri="http://schemas.openxmlformats.org/drawingml/2006/chart">
            <c:chart xmlns:c="http://schemas.openxmlformats.org/drawingml/2006/chart" xmlns:r="http://schemas.openxmlformats.org/officeDocument/2006/relationships" r:id="rId2"/>
          </a:graphicData>
        </a:graphic>
      </p:graphicFrame>
      <p:sp>
        <p:nvSpPr>
          <p:cNvPr id="13" name="Marcador de pie de página 12">
            <a:extLst>
              <a:ext uri="{FF2B5EF4-FFF2-40B4-BE49-F238E27FC236}">
                <a16:creationId xmlns:a16="http://schemas.microsoft.com/office/drawing/2014/main" id="{1B45B913-5B06-47F3-980E-9E77E0427F34}"/>
              </a:ext>
            </a:extLst>
          </p:cNvPr>
          <p:cNvSpPr>
            <a:spLocks noGrp="1"/>
          </p:cNvSpPr>
          <p:nvPr>
            <p:ph type="ftr" sz="quarter" idx="11"/>
          </p:nvPr>
        </p:nvSpPr>
        <p:spPr/>
        <p:txBody>
          <a:bodyPr/>
          <a:lstStyle/>
          <a:p>
            <a:r>
              <a:rPr lang="es-ES" dirty="0"/>
              <a:t>Cátedra de Comercio-Universidad de La Rioja-Ayto de Logroño</a:t>
            </a:r>
          </a:p>
        </p:txBody>
      </p:sp>
      <p:sp>
        <p:nvSpPr>
          <p:cNvPr id="7" name="CuadroTexto 6">
            <a:extLst>
              <a:ext uri="{FF2B5EF4-FFF2-40B4-BE49-F238E27FC236}">
                <a16:creationId xmlns:a16="http://schemas.microsoft.com/office/drawing/2014/main" id="{8C419167-BC8C-4FE1-9209-3B6190DD51BA}"/>
              </a:ext>
            </a:extLst>
          </p:cNvPr>
          <p:cNvSpPr txBox="1"/>
          <p:nvPr/>
        </p:nvSpPr>
        <p:spPr>
          <a:xfrm>
            <a:off x="338265" y="165369"/>
            <a:ext cx="10507794" cy="1724959"/>
          </a:xfrm>
          <a:prstGeom prst="rect">
            <a:avLst/>
          </a:prstGeom>
          <a:noFill/>
        </p:spPr>
        <p:txBody>
          <a:bodyPr wrap="square">
            <a:spAutoFit/>
          </a:bodyPr>
          <a:lstStyle/>
          <a:p>
            <a:pPr algn="just">
              <a:lnSpc>
                <a:spcPct val="107000"/>
              </a:lnSpc>
              <a:spcBef>
                <a:spcPts val="1200"/>
              </a:spcBef>
              <a:spcAft>
                <a:spcPts val="800"/>
              </a:spcAft>
            </a:pPr>
            <a:r>
              <a:rPr lang="es-ES" sz="3200" b="1" dirty="0">
                <a:latin typeface="Gill Sans MT" panose="020B0502020104020203" pitchFamily="34" charset="0"/>
              </a:rPr>
              <a:t>Créditos</a:t>
            </a:r>
          </a:p>
          <a:p>
            <a:pPr algn="just">
              <a:lnSpc>
                <a:spcPct val="107000"/>
              </a:lnSpc>
              <a:spcBef>
                <a:spcPts val="1200"/>
              </a:spcBef>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91FB7F7E-1B73-4CB5-B7DD-29EDE09DD86D}"/>
              </a:ext>
            </a:extLst>
          </p:cNvPr>
          <p:cNvSpPr txBox="1"/>
          <p:nvPr/>
        </p:nvSpPr>
        <p:spPr>
          <a:xfrm>
            <a:off x="435186" y="1134318"/>
            <a:ext cx="10012564" cy="6047809"/>
          </a:xfrm>
          <a:prstGeom prst="rect">
            <a:avLst/>
          </a:prstGeom>
          <a:noFill/>
        </p:spPr>
        <p:txBody>
          <a:bodyPr wrap="square">
            <a:spAutoFit/>
          </a:bodyPr>
          <a:lstStyle>
            <a:defPPr>
              <a:defRPr lang="es-ES"/>
            </a:defPPr>
            <a:lvl1pPr marL="285750" indent="-285750" algn="just">
              <a:buFont typeface="Arial" panose="020B0604020202020204" pitchFamily="34" charset="0"/>
              <a:buChar char="•"/>
              <a:defRPr>
                <a:solidFill>
                  <a:srgbClr val="333399"/>
                </a:solidFill>
                <a:latin typeface="Arial" panose="020B0604020202020204" pitchFamily="34" charset="0"/>
              </a:defRPr>
            </a:lvl1pPr>
          </a:lstStyle>
          <a:p>
            <a:pPr marL="0" indent="0" algn="ctr">
              <a:spcBef>
                <a:spcPts val="600"/>
              </a:spcBef>
              <a:spcAft>
                <a:spcPts val="600"/>
              </a:spcAft>
              <a:buNone/>
            </a:pPr>
            <a:r>
              <a:rPr lang="es-ES" b="1" dirty="0">
                <a:solidFill>
                  <a:schemeClr val="tx1"/>
                </a:solidFill>
                <a:latin typeface="+mn-lt"/>
              </a:rPr>
              <a:t>DIGITALIZACIÓN DE LA COMUNICACIÓN DE LOS ESTABLECIMIENTOS COMERCIALES DE LOGROÑO</a:t>
            </a:r>
          </a:p>
          <a:p>
            <a:pPr marL="0" indent="0" algn="ctr">
              <a:spcBef>
                <a:spcPts val="600"/>
              </a:spcBef>
              <a:spcAft>
                <a:spcPts val="600"/>
              </a:spcAft>
              <a:buNone/>
            </a:pPr>
            <a:r>
              <a:rPr lang="es-ES" b="1" dirty="0">
                <a:solidFill>
                  <a:schemeClr val="tx1"/>
                </a:solidFill>
                <a:latin typeface="+mn-lt"/>
              </a:rPr>
              <a:t>Catedra de Comercio: </a:t>
            </a:r>
            <a:r>
              <a:rPr lang="es-ES" b="1" dirty="0">
                <a:solidFill>
                  <a:schemeClr val="tx1"/>
                </a:solidFill>
              </a:rPr>
              <a:t>Transferencia de Conocimiento</a:t>
            </a:r>
          </a:p>
          <a:p>
            <a:pPr marL="0" indent="0" algn="ctr">
              <a:spcBef>
                <a:spcPts val="600"/>
              </a:spcBef>
              <a:spcAft>
                <a:spcPts val="600"/>
              </a:spcAft>
              <a:buNone/>
            </a:pPr>
            <a:r>
              <a:rPr lang="es-ES" sz="1900" b="1" dirty="0">
                <a:solidFill>
                  <a:schemeClr val="tx1"/>
                </a:solidFill>
                <a:latin typeface="+mn-lt"/>
              </a:rPr>
              <a:t>Informe elaborado por los siguientes miembros de la Cátedra de Comercio de la Universidad de La Rioja y el Ayuntamiento de Logroño</a:t>
            </a:r>
            <a:r>
              <a:rPr lang="es-ES" sz="1900" dirty="0">
                <a:solidFill>
                  <a:schemeClr val="tx1"/>
                </a:solidFill>
                <a:latin typeface="+mn-lt"/>
              </a:rPr>
              <a:t>: </a:t>
            </a:r>
          </a:p>
          <a:p>
            <a:pPr marL="628650" lvl="2" algn="ctr"/>
            <a:r>
              <a:rPr lang="es-ES" i="1" dirty="0"/>
              <a:t>María Alesanco Llorente</a:t>
            </a:r>
          </a:p>
          <a:p>
            <a:pPr marL="628650" lvl="2" algn="ctr"/>
            <a:r>
              <a:rPr lang="es-ES" i="1" dirty="0"/>
              <a:t>Alba García Milon</a:t>
            </a:r>
          </a:p>
          <a:p>
            <a:pPr marL="628650" lvl="2" algn="ctr"/>
            <a:r>
              <a:rPr lang="es-ES" i="1" dirty="0"/>
              <a:t>Cristina Olarte Pascual</a:t>
            </a:r>
          </a:p>
          <a:p>
            <a:pPr marL="628650" lvl="2" algn="ctr"/>
            <a:r>
              <a:rPr lang="es-ES" i="1" dirty="0"/>
              <a:t>Yolanda Sierra Murillo</a:t>
            </a:r>
          </a:p>
          <a:p>
            <a:pPr marL="628650" lvl="2" algn="ctr"/>
            <a:r>
              <a:rPr lang="es-ES" i="1" dirty="0"/>
              <a:t>Eva Reinares Lara</a:t>
            </a:r>
          </a:p>
          <a:p>
            <a:pPr marL="628650" lvl="2" algn="ctr"/>
            <a:r>
              <a:rPr lang="es-ES" i="1" dirty="0"/>
              <a:t>Jorge Pelegrín Borondo</a:t>
            </a:r>
          </a:p>
          <a:p>
            <a:pPr marL="628650" lvl="2" algn="ctr"/>
            <a:r>
              <a:rPr lang="es-ES" i="1" dirty="0"/>
              <a:t>Cristina Gaona García</a:t>
            </a:r>
          </a:p>
          <a:p>
            <a:pPr marL="628650" lvl="2" algn="ctr">
              <a:spcBef>
                <a:spcPts val="600"/>
              </a:spcBef>
            </a:pPr>
            <a:endParaRPr lang="es-ES" sz="1900" i="1" dirty="0"/>
          </a:p>
          <a:p>
            <a:pPr marL="628650" lvl="2" algn="ctr">
              <a:spcBef>
                <a:spcPts val="600"/>
              </a:spcBef>
            </a:pPr>
            <a:r>
              <a:rPr lang="es-ES" sz="1900" dirty="0"/>
              <a:t>Para más información: email: </a:t>
            </a:r>
            <a:r>
              <a:rPr lang="es-ES" sz="1900" dirty="0">
                <a:hlinkClick r:id="rId3"/>
              </a:rPr>
              <a:t>catedra.comercio@unirioja.es</a:t>
            </a:r>
            <a:r>
              <a:rPr lang="es-ES" sz="1900" dirty="0"/>
              <a:t>; </a:t>
            </a:r>
          </a:p>
          <a:p>
            <a:pPr marL="628650" lvl="2" algn="ctr">
              <a:spcBef>
                <a:spcPts val="600"/>
              </a:spcBef>
            </a:pPr>
            <a:r>
              <a:rPr lang="es-ES" sz="1900" dirty="0"/>
              <a:t>tf: 941 29 93 81; web: </a:t>
            </a:r>
            <a:r>
              <a:rPr lang="es-ES" sz="1900" dirty="0">
                <a:hlinkClick r:id="rId4"/>
              </a:rPr>
              <a:t>https://catedradecomercio.unirioja.es/</a:t>
            </a:r>
            <a:endParaRPr lang="es-ES" sz="1900" dirty="0"/>
          </a:p>
          <a:p>
            <a:pPr marL="628650" lvl="2" algn="ctr">
              <a:spcBef>
                <a:spcPts val="600"/>
              </a:spcBef>
            </a:pPr>
            <a:endParaRPr lang="es-ES" sz="1900" dirty="0"/>
          </a:p>
          <a:p>
            <a:pPr marL="628650" lvl="2" algn="ctr">
              <a:spcBef>
                <a:spcPts val="600"/>
              </a:spcBef>
            </a:pPr>
            <a:r>
              <a:rPr lang="es-ES" sz="1900" dirty="0"/>
              <a:t>Logroño, 2 de julio de 2021</a:t>
            </a:r>
          </a:p>
          <a:p>
            <a:pPr marL="628650" lvl="2" algn="ctr">
              <a:spcBef>
                <a:spcPts val="600"/>
              </a:spcBef>
            </a:pPr>
            <a:endParaRPr lang="es-ES" sz="1900" dirty="0"/>
          </a:p>
        </p:txBody>
      </p:sp>
      <p:pic>
        <p:nvPicPr>
          <p:cNvPr id="8" name="Imagen 7">
            <a:extLst>
              <a:ext uri="{FF2B5EF4-FFF2-40B4-BE49-F238E27FC236}">
                <a16:creationId xmlns:a16="http://schemas.microsoft.com/office/drawing/2014/main" id="{A46860DA-9567-4DC6-A142-2C8E78F9F6A6}"/>
              </a:ext>
            </a:extLst>
          </p:cNvPr>
          <p:cNvPicPr>
            <a:picLocks noChangeAspect="1"/>
          </p:cNvPicPr>
          <p:nvPr/>
        </p:nvPicPr>
        <p:blipFill>
          <a:blip r:embed="rId5"/>
          <a:stretch>
            <a:fillRect/>
          </a:stretch>
        </p:blipFill>
        <p:spPr>
          <a:xfrm>
            <a:off x="9541512" y="-1"/>
            <a:ext cx="2727322" cy="1134319"/>
          </a:xfrm>
          <a:prstGeom prst="rect">
            <a:avLst/>
          </a:prstGeom>
        </p:spPr>
      </p:pic>
    </p:spTree>
    <p:extLst>
      <p:ext uri="{BB962C8B-B14F-4D97-AF65-F5344CB8AC3E}">
        <p14:creationId xmlns:p14="http://schemas.microsoft.com/office/powerpoint/2010/main" val="217087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5A0CDA-49D8-42E4-A74E-92490136AD2E}"/>
              </a:ext>
            </a:extLst>
          </p:cNvPr>
          <p:cNvSpPr>
            <a:spLocks noGrp="1"/>
          </p:cNvSpPr>
          <p:nvPr>
            <p:ph type="ctrTitle"/>
          </p:nvPr>
        </p:nvSpPr>
        <p:spPr>
          <a:xfrm>
            <a:off x="347472" y="711579"/>
            <a:ext cx="11329416" cy="2677648"/>
          </a:xfrm>
        </p:spPr>
        <p:txBody>
          <a:bodyPr/>
          <a:lstStyle/>
          <a:p>
            <a:pPr algn="ctr"/>
            <a:br>
              <a:rPr lang="es-ES" dirty="0"/>
            </a:br>
            <a:r>
              <a:rPr lang="es-ES" dirty="0"/>
              <a:t>Estudio</a:t>
            </a:r>
            <a:br>
              <a:rPr lang="es-ES" dirty="0"/>
            </a:br>
            <a:r>
              <a:rPr lang="es-ES" dirty="0"/>
              <a:t>D</a:t>
            </a:r>
            <a:r>
              <a:rPr lang="es-ES" sz="4000" dirty="0"/>
              <a:t>igitalización de la comunicación de los establecimientos comerciales de Logroño</a:t>
            </a:r>
          </a:p>
        </p:txBody>
      </p:sp>
      <p:sp>
        <p:nvSpPr>
          <p:cNvPr id="3" name="Subtítulo 2">
            <a:extLst>
              <a:ext uri="{FF2B5EF4-FFF2-40B4-BE49-F238E27FC236}">
                <a16:creationId xmlns:a16="http://schemas.microsoft.com/office/drawing/2014/main" id="{43EA3C15-EB4F-4CFD-93B2-8DC212463CB5}"/>
              </a:ext>
            </a:extLst>
          </p:cNvPr>
          <p:cNvSpPr>
            <a:spLocks noGrp="1"/>
          </p:cNvSpPr>
          <p:nvPr>
            <p:ph type="subTitle" idx="1"/>
          </p:nvPr>
        </p:nvSpPr>
        <p:spPr>
          <a:xfrm>
            <a:off x="1950974" y="3587844"/>
            <a:ext cx="8677978" cy="861420"/>
          </a:xfrm>
        </p:spPr>
        <p:txBody>
          <a:bodyPr>
            <a:noAutofit/>
          </a:bodyPr>
          <a:lstStyle/>
          <a:p>
            <a:pPr algn="ctr"/>
            <a:r>
              <a:rPr lang="es-ES" b="1" cap="none" dirty="0"/>
              <a:t>Cátedra de Comercio. Transferencia de conocimiento</a:t>
            </a:r>
          </a:p>
          <a:p>
            <a:pPr algn="ctr"/>
            <a:r>
              <a:rPr lang="es-ES" b="1" cap="none" dirty="0"/>
              <a:t>Julio, 2021</a:t>
            </a:r>
          </a:p>
          <a:p>
            <a:pPr algn="ctr"/>
            <a:r>
              <a:rPr lang="es-ES" cap="none" dirty="0"/>
              <a:t>catedra.comercio@unirioja.es</a:t>
            </a:r>
            <a:endParaRPr lang="es-ES" b="1" cap="none" dirty="0"/>
          </a:p>
        </p:txBody>
      </p:sp>
      <p:pic>
        <p:nvPicPr>
          <p:cNvPr id="7" name="Imagen 6" descr="Imagen que contiene Texto&#10;&#10;Descripción generada automáticamente">
            <a:extLst>
              <a:ext uri="{FF2B5EF4-FFF2-40B4-BE49-F238E27FC236}">
                <a16:creationId xmlns:a16="http://schemas.microsoft.com/office/drawing/2014/main" id="{C774A4A8-C65A-4274-B91B-C7FAF0CA24E3}"/>
              </a:ext>
            </a:extLst>
          </p:cNvPr>
          <p:cNvPicPr>
            <a:picLocks noChangeAspect="1"/>
          </p:cNvPicPr>
          <p:nvPr/>
        </p:nvPicPr>
        <p:blipFill>
          <a:blip r:embed="rId2"/>
          <a:stretch>
            <a:fillRect/>
          </a:stretch>
        </p:blipFill>
        <p:spPr>
          <a:xfrm>
            <a:off x="2762249" y="4846499"/>
            <a:ext cx="6667500" cy="885960"/>
          </a:xfrm>
          <a:prstGeom prst="rect">
            <a:avLst/>
          </a:prstGeom>
        </p:spPr>
      </p:pic>
    </p:spTree>
    <p:extLst>
      <p:ext uri="{BB962C8B-B14F-4D97-AF65-F5344CB8AC3E}">
        <p14:creationId xmlns:p14="http://schemas.microsoft.com/office/powerpoint/2010/main" val="211888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descr="La Rioja de la A a la Z: LOGROÑO CELEBRA SAN MATEO">
            <a:extLst>
              <a:ext uri="{FF2B5EF4-FFF2-40B4-BE49-F238E27FC236}">
                <a16:creationId xmlns:a16="http://schemas.microsoft.com/office/drawing/2014/main" id="{1A504FBE-E291-4068-A287-2FE1E91C31C3}"/>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250"/>
          <a:stretch/>
        </p:blipFill>
        <p:spPr bwMode="auto">
          <a:xfrm>
            <a:off x="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F2E60FE-C5EC-4A5F-8267-014EF3BF20A0}"/>
              </a:ext>
            </a:extLst>
          </p:cNvPr>
          <p:cNvSpPr>
            <a:spLocks noGrp="1"/>
          </p:cNvSpPr>
          <p:nvPr>
            <p:ph type="ctrTitle"/>
          </p:nvPr>
        </p:nvSpPr>
        <p:spPr>
          <a:xfrm>
            <a:off x="1122830" y="812082"/>
            <a:ext cx="8761413" cy="706964"/>
          </a:xfrm>
        </p:spPr>
        <p:txBody>
          <a:bodyPr vert="horz" lIns="91440" tIns="45720" rIns="91440" bIns="45720" rtlCol="0" anchor="ctr">
            <a:normAutofit/>
          </a:bodyPr>
          <a:lstStyle/>
          <a:p>
            <a:r>
              <a:rPr lang="en-US" sz="3600" dirty="0">
                <a:solidFill>
                  <a:schemeClr val="tx1"/>
                </a:solidFill>
              </a:rPr>
              <a:t>1. Objetivos </a:t>
            </a:r>
          </a:p>
        </p:txBody>
      </p:sp>
      <p:sp>
        <p:nvSpPr>
          <p:cNvPr id="5" name="CuadroTexto 4">
            <a:extLst>
              <a:ext uri="{FF2B5EF4-FFF2-40B4-BE49-F238E27FC236}">
                <a16:creationId xmlns:a16="http://schemas.microsoft.com/office/drawing/2014/main" id="{EDE2395B-F06B-458D-B5D9-D852FC3AEDF0}"/>
              </a:ext>
            </a:extLst>
          </p:cNvPr>
          <p:cNvSpPr txBox="1"/>
          <p:nvPr/>
        </p:nvSpPr>
        <p:spPr>
          <a:xfrm>
            <a:off x="877207" y="1870028"/>
            <a:ext cx="9532175" cy="3139321"/>
          </a:xfrm>
          <a:prstGeom prst="rect">
            <a:avLst/>
          </a:prstGeom>
          <a:noFill/>
        </p:spPr>
        <p:txBody>
          <a:bodyPr wrap="square" rtlCol="0">
            <a:spAutoFit/>
          </a:bodyPr>
          <a:lstStyle/>
          <a:p>
            <a:pPr marL="457200" indent="-457200" algn="just">
              <a:lnSpc>
                <a:spcPct val="150000"/>
              </a:lnSpc>
              <a:buFont typeface="+mj-lt"/>
              <a:buAutoNum type="arabicPeriod"/>
            </a:pPr>
            <a:r>
              <a:rPr lang="es-ES" sz="2200" b="1" dirty="0">
                <a:latin typeface="+mj-lt"/>
                <a:ea typeface="Calibri" panose="020F0502020204030204" pitchFamily="34" charset="0"/>
              </a:rPr>
              <a:t>Determinar la oferta comercial física y online de Logroño.</a:t>
            </a:r>
          </a:p>
          <a:p>
            <a:pPr marL="457200" indent="-457200" algn="just">
              <a:lnSpc>
                <a:spcPct val="150000"/>
              </a:lnSpc>
              <a:buFont typeface="+mj-lt"/>
              <a:buAutoNum type="arabicPeriod"/>
            </a:pPr>
            <a:r>
              <a:rPr lang="es-ES" sz="2200" b="1" dirty="0">
                <a:ea typeface="Calibri" panose="020F0502020204030204" pitchFamily="34" charset="0"/>
              </a:rPr>
              <a:t>Perfil de los establecimientos comerciales de Logroño.</a:t>
            </a:r>
          </a:p>
          <a:p>
            <a:pPr marL="457200" indent="-457200">
              <a:lnSpc>
                <a:spcPct val="150000"/>
              </a:lnSpc>
              <a:buFont typeface="+mj-lt"/>
              <a:buAutoNum type="arabicPeriod"/>
            </a:pPr>
            <a:r>
              <a:rPr lang="es-ES" sz="2200" b="1" dirty="0">
                <a:ea typeface="Calibri" panose="020F0502020204030204" pitchFamily="34" charset="0"/>
              </a:rPr>
              <a:t>Digitación de la comunicación de los establecimientos comerciales de Logroño.</a:t>
            </a:r>
          </a:p>
          <a:p>
            <a:pPr marL="457200" indent="-457200">
              <a:lnSpc>
                <a:spcPct val="150000"/>
              </a:lnSpc>
              <a:buFont typeface="+mj-lt"/>
              <a:buAutoNum type="arabicPeriod"/>
            </a:pPr>
            <a:r>
              <a:rPr lang="es-ES" sz="2200" b="1" dirty="0">
                <a:latin typeface="+mj-lt"/>
                <a:ea typeface="Calibri" panose="020F0502020204030204" pitchFamily="34" charset="0"/>
              </a:rPr>
              <a:t>Identificación de casos de presencia online destacables.</a:t>
            </a:r>
          </a:p>
          <a:p>
            <a:pPr marL="457200" indent="-457200">
              <a:lnSpc>
                <a:spcPct val="150000"/>
              </a:lnSpc>
              <a:buFont typeface="+mj-lt"/>
              <a:buAutoNum type="arabicPeriod"/>
            </a:pPr>
            <a:r>
              <a:rPr lang="es-ES" sz="2200" b="1" dirty="0">
                <a:latin typeface="+mj-lt"/>
                <a:ea typeface="Calibri" panose="020F0502020204030204" pitchFamily="34" charset="0"/>
              </a:rPr>
              <a:t>Recomendaciones.</a:t>
            </a:r>
            <a:r>
              <a:rPr lang="de-DE" sz="2200" b="1" dirty="0">
                <a:effectLst/>
                <a:latin typeface="+mj-lt"/>
                <a:ea typeface="Calibri" panose="020F0502020204030204" pitchFamily="34" charset="0"/>
              </a:rPr>
              <a:t> </a:t>
            </a:r>
            <a:endParaRPr lang="es-ES" sz="2200" b="1" dirty="0">
              <a:latin typeface="+mj-lt"/>
            </a:endParaRPr>
          </a:p>
        </p:txBody>
      </p:sp>
      <p:sp>
        <p:nvSpPr>
          <p:cNvPr id="3" name="Marcador de pie de página 2"/>
          <p:cNvSpPr>
            <a:spLocks noGrp="1"/>
          </p:cNvSpPr>
          <p:nvPr>
            <p:ph type="ftr" sz="quarter" idx="11"/>
          </p:nvPr>
        </p:nvSpPr>
        <p:spPr>
          <a:xfrm rot="5400000">
            <a:off x="9754715" y="3296543"/>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4452748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Imagen 7">
            <a:extLst>
              <a:ext uri="{FF2B5EF4-FFF2-40B4-BE49-F238E27FC236}">
                <a16:creationId xmlns:a16="http://schemas.microsoft.com/office/drawing/2014/main" id="{DC5320ED-FF5E-4D07-A92B-F13BF8CF4A35}"/>
              </a:ext>
            </a:extLst>
          </p:cNvPr>
          <p:cNvPicPr>
            <a:picLocks noChangeAspect="1"/>
          </p:cNvPicPr>
          <p:nvPr/>
        </p:nvPicPr>
        <p:blipFill rotWithShape="1">
          <a:blip r:embed="rId7">
            <a:alphaModFix amt="92000"/>
            <a:extLst>
              <a:ext uri="{BEBA8EAE-BF5A-486C-A8C5-ECC9F3942E4B}">
                <a14:imgProps xmlns:a14="http://schemas.microsoft.com/office/drawing/2010/main">
                  <a14:imgLayer r:embed="rId8">
                    <a14:imgEffect>
                      <a14:brightnessContrast bright="20000" contrast="-40000"/>
                    </a14:imgEffect>
                  </a14:imgLayer>
                </a14:imgProps>
              </a:ext>
            </a:extLst>
          </a:blip>
          <a:srcRect l="1333"/>
          <a:stretch/>
        </p:blipFill>
        <p:spPr>
          <a:xfrm>
            <a:off x="20" y="12526"/>
            <a:ext cx="12191980" cy="6857990"/>
          </a:xfrm>
          <a:prstGeom prst="rect">
            <a:avLst/>
          </a:prstGeom>
        </p:spPr>
      </p:pic>
      <p:sp>
        <p:nvSpPr>
          <p:cNvPr id="25" name="Rectangle 24">
            <a:extLst>
              <a:ext uri="{FF2B5EF4-FFF2-40B4-BE49-F238E27FC236}">
                <a16:creationId xmlns:a16="http://schemas.microsoft.com/office/drawing/2014/main" id="{52B1435E-BAB8-43AB-AF6A-C15D437D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CuadroTexto 25">
            <a:extLst>
              <a:ext uri="{FF2B5EF4-FFF2-40B4-BE49-F238E27FC236}">
                <a16:creationId xmlns:a16="http://schemas.microsoft.com/office/drawing/2014/main" id="{C30E4C09-8287-4784-A1A9-DB8358621E75}"/>
              </a:ext>
            </a:extLst>
          </p:cNvPr>
          <p:cNvSpPr txBox="1"/>
          <p:nvPr/>
        </p:nvSpPr>
        <p:spPr>
          <a:xfrm>
            <a:off x="7270664" y="1936553"/>
            <a:ext cx="2381013" cy="369332"/>
          </a:xfrm>
          <a:prstGeom prst="rect">
            <a:avLst/>
          </a:prstGeom>
          <a:noFill/>
        </p:spPr>
        <p:txBody>
          <a:bodyPr wrap="square">
            <a:spAutoFit/>
          </a:bodyPr>
          <a:lstStyle/>
          <a:p>
            <a:pPr algn="ctr"/>
            <a:r>
              <a:rPr lang="es-ES" b="1" dirty="0">
                <a:solidFill>
                  <a:schemeClr val="accent2">
                    <a:lumMod val="50000"/>
                  </a:schemeClr>
                </a:solidFill>
                <a:highlight>
                  <a:srgbClr val="008080"/>
                </a:highlight>
                <a:cs typeface="Times New Roman" panose="02020603050405020304" pitchFamily="18" charset="0"/>
              </a:rPr>
              <a:t>Madre de Dios</a:t>
            </a:r>
            <a:endParaRPr lang="es-ES" b="1" dirty="0">
              <a:solidFill>
                <a:schemeClr val="accent2">
                  <a:lumMod val="50000"/>
                </a:schemeClr>
              </a:solidFill>
              <a:highlight>
                <a:srgbClr val="008080"/>
              </a:highlight>
            </a:endParaRPr>
          </a:p>
        </p:txBody>
      </p:sp>
      <p:sp>
        <p:nvSpPr>
          <p:cNvPr id="30" name="Diagrama de flujo: conector 29">
            <a:extLst>
              <a:ext uri="{FF2B5EF4-FFF2-40B4-BE49-F238E27FC236}">
                <a16:creationId xmlns:a16="http://schemas.microsoft.com/office/drawing/2014/main" id="{3CFE76AD-AF07-4AC4-8B0D-9942E242C109}"/>
              </a:ext>
            </a:extLst>
          </p:cNvPr>
          <p:cNvSpPr/>
          <p:nvPr/>
        </p:nvSpPr>
        <p:spPr>
          <a:xfrm>
            <a:off x="3486294" y="943586"/>
            <a:ext cx="6710272" cy="4582839"/>
          </a:xfrm>
          <a:prstGeom prst="flowChartConnecto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CuadroTexto 30">
            <a:extLst>
              <a:ext uri="{FF2B5EF4-FFF2-40B4-BE49-F238E27FC236}">
                <a16:creationId xmlns:a16="http://schemas.microsoft.com/office/drawing/2014/main" id="{946C7DC9-FE3F-4B9C-8326-0E8073324A62}"/>
              </a:ext>
            </a:extLst>
          </p:cNvPr>
          <p:cNvSpPr txBox="1"/>
          <p:nvPr/>
        </p:nvSpPr>
        <p:spPr>
          <a:xfrm>
            <a:off x="5773977" y="2963934"/>
            <a:ext cx="2381013" cy="646331"/>
          </a:xfrm>
          <a:prstGeom prst="rect">
            <a:avLst/>
          </a:prstGeom>
          <a:noFill/>
        </p:spPr>
        <p:txBody>
          <a:bodyPr wrap="square">
            <a:spAutoFit/>
          </a:bodyPr>
          <a:lstStyle/>
          <a:p>
            <a:pPr algn="ctr"/>
            <a:r>
              <a:rPr lang="es-ES" b="1" dirty="0">
                <a:solidFill>
                  <a:schemeClr val="accent2">
                    <a:lumMod val="50000"/>
                  </a:schemeClr>
                </a:solidFill>
                <a:highlight>
                  <a:srgbClr val="008080"/>
                </a:highlight>
                <a:cs typeface="Times New Roman" panose="02020603050405020304" pitchFamily="18" charset="0"/>
              </a:rPr>
              <a:t>Paseo de las 100 tiendas</a:t>
            </a:r>
            <a:endParaRPr lang="es-ES" b="1" dirty="0">
              <a:solidFill>
                <a:schemeClr val="accent2">
                  <a:lumMod val="50000"/>
                </a:schemeClr>
              </a:solidFill>
              <a:highlight>
                <a:srgbClr val="008080"/>
              </a:highlight>
            </a:endParaRPr>
          </a:p>
        </p:txBody>
      </p:sp>
      <p:sp>
        <p:nvSpPr>
          <p:cNvPr id="32" name="CuadroTexto 31">
            <a:extLst>
              <a:ext uri="{FF2B5EF4-FFF2-40B4-BE49-F238E27FC236}">
                <a16:creationId xmlns:a16="http://schemas.microsoft.com/office/drawing/2014/main" id="{3978363D-7777-4A63-BDA4-F11FE4C9FC34}"/>
              </a:ext>
            </a:extLst>
          </p:cNvPr>
          <p:cNvSpPr txBox="1"/>
          <p:nvPr/>
        </p:nvSpPr>
        <p:spPr>
          <a:xfrm>
            <a:off x="6159097" y="4315511"/>
            <a:ext cx="2381013" cy="369332"/>
          </a:xfrm>
          <a:prstGeom prst="rect">
            <a:avLst/>
          </a:prstGeom>
          <a:noFill/>
        </p:spPr>
        <p:txBody>
          <a:bodyPr wrap="square">
            <a:spAutoFit/>
          </a:bodyPr>
          <a:lstStyle/>
          <a:p>
            <a:pPr algn="ctr"/>
            <a:r>
              <a:rPr lang="es-ES" b="1" dirty="0">
                <a:solidFill>
                  <a:schemeClr val="accent2">
                    <a:lumMod val="50000"/>
                  </a:schemeClr>
                </a:solidFill>
                <a:highlight>
                  <a:srgbClr val="008080"/>
                </a:highlight>
                <a:cs typeface="Times New Roman" panose="02020603050405020304" pitchFamily="18" charset="0"/>
              </a:rPr>
              <a:t>Vara de Rey</a:t>
            </a:r>
            <a:endParaRPr lang="es-ES" b="1" dirty="0">
              <a:solidFill>
                <a:schemeClr val="accent2">
                  <a:lumMod val="50000"/>
                </a:schemeClr>
              </a:solidFill>
              <a:highlight>
                <a:srgbClr val="008080"/>
              </a:highlight>
            </a:endParaRPr>
          </a:p>
        </p:txBody>
      </p:sp>
      <p:sp>
        <p:nvSpPr>
          <p:cNvPr id="33" name="CuadroTexto 32">
            <a:extLst>
              <a:ext uri="{FF2B5EF4-FFF2-40B4-BE49-F238E27FC236}">
                <a16:creationId xmlns:a16="http://schemas.microsoft.com/office/drawing/2014/main" id="{4620A4B0-4844-4C44-9BFB-7A739BEE1527}"/>
              </a:ext>
            </a:extLst>
          </p:cNvPr>
          <p:cNvSpPr txBox="1"/>
          <p:nvPr/>
        </p:nvSpPr>
        <p:spPr>
          <a:xfrm>
            <a:off x="4037012" y="3823548"/>
            <a:ext cx="2381013" cy="369332"/>
          </a:xfrm>
          <a:prstGeom prst="rect">
            <a:avLst/>
          </a:prstGeom>
          <a:noFill/>
        </p:spPr>
        <p:txBody>
          <a:bodyPr wrap="square">
            <a:spAutoFit/>
          </a:bodyPr>
          <a:lstStyle/>
          <a:p>
            <a:pPr algn="ctr"/>
            <a:r>
              <a:rPr lang="es-ES" b="1" dirty="0">
                <a:solidFill>
                  <a:schemeClr val="accent2">
                    <a:lumMod val="50000"/>
                  </a:schemeClr>
                </a:solidFill>
                <a:highlight>
                  <a:srgbClr val="008080"/>
                </a:highlight>
                <a:cs typeface="Times New Roman" panose="02020603050405020304" pitchFamily="18" charset="0"/>
              </a:rPr>
              <a:t>San Antón</a:t>
            </a:r>
            <a:endParaRPr lang="es-ES" b="1" dirty="0">
              <a:solidFill>
                <a:schemeClr val="accent2">
                  <a:lumMod val="50000"/>
                </a:schemeClr>
              </a:solidFill>
              <a:highlight>
                <a:srgbClr val="008080"/>
              </a:highlight>
            </a:endParaRPr>
          </a:p>
        </p:txBody>
      </p:sp>
      <p:sp>
        <p:nvSpPr>
          <p:cNvPr id="34" name="CuadroTexto 33">
            <a:extLst>
              <a:ext uri="{FF2B5EF4-FFF2-40B4-BE49-F238E27FC236}">
                <a16:creationId xmlns:a16="http://schemas.microsoft.com/office/drawing/2014/main" id="{9FA3BFE2-5AD2-41E0-AA73-4FCF86927FA6}"/>
              </a:ext>
            </a:extLst>
          </p:cNvPr>
          <p:cNvSpPr txBox="1"/>
          <p:nvPr/>
        </p:nvSpPr>
        <p:spPr>
          <a:xfrm>
            <a:off x="3454587" y="3034951"/>
            <a:ext cx="2381013" cy="369332"/>
          </a:xfrm>
          <a:prstGeom prst="rect">
            <a:avLst/>
          </a:prstGeom>
          <a:noFill/>
        </p:spPr>
        <p:txBody>
          <a:bodyPr wrap="square">
            <a:spAutoFit/>
          </a:bodyPr>
          <a:lstStyle/>
          <a:p>
            <a:pPr algn="ctr"/>
            <a:r>
              <a:rPr lang="es-ES" b="1" dirty="0">
                <a:solidFill>
                  <a:schemeClr val="accent2">
                    <a:lumMod val="50000"/>
                  </a:schemeClr>
                </a:solidFill>
                <a:highlight>
                  <a:srgbClr val="008080"/>
                </a:highlight>
                <a:cs typeface="Times New Roman" panose="02020603050405020304" pitchFamily="18" charset="0"/>
              </a:rPr>
              <a:t>Gran Vía</a:t>
            </a:r>
            <a:endParaRPr lang="es-ES" b="1" dirty="0">
              <a:solidFill>
                <a:schemeClr val="accent2">
                  <a:lumMod val="50000"/>
                </a:schemeClr>
              </a:solidFill>
              <a:highlight>
                <a:srgbClr val="008080"/>
              </a:highlight>
            </a:endParaRPr>
          </a:p>
        </p:txBody>
      </p:sp>
      <p:sp>
        <p:nvSpPr>
          <p:cNvPr id="35" name="CuadroTexto 34">
            <a:extLst>
              <a:ext uri="{FF2B5EF4-FFF2-40B4-BE49-F238E27FC236}">
                <a16:creationId xmlns:a16="http://schemas.microsoft.com/office/drawing/2014/main" id="{3DF69921-A843-4928-9075-736CF01DCB0C}"/>
              </a:ext>
            </a:extLst>
          </p:cNvPr>
          <p:cNvSpPr txBox="1"/>
          <p:nvPr/>
        </p:nvSpPr>
        <p:spPr>
          <a:xfrm>
            <a:off x="4664207" y="1976606"/>
            <a:ext cx="2381013" cy="369332"/>
          </a:xfrm>
          <a:prstGeom prst="rect">
            <a:avLst/>
          </a:prstGeom>
          <a:noFill/>
        </p:spPr>
        <p:txBody>
          <a:bodyPr wrap="square">
            <a:spAutoFit/>
          </a:bodyPr>
          <a:lstStyle/>
          <a:p>
            <a:pPr algn="ctr"/>
            <a:r>
              <a:rPr lang="es-ES" b="1" dirty="0">
                <a:solidFill>
                  <a:schemeClr val="accent2">
                    <a:lumMod val="50000"/>
                  </a:schemeClr>
                </a:solidFill>
                <a:highlight>
                  <a:srgbClr val="008080"/>
                </a:highlight>
                <a:cs typeface="Times New Roman" panose="02020603050405020304" pitchFamily="18" charset="0"/>
              </a:rPr>
              <a:t>Casco Antiguo</a:t>
            </a:r>
            <a:endParaRPr lang="es-ES" b="1" dirty="0">
              <a:solidFill>
                <a:schemeClr val="accent2">
                  <a:lumMod val="50000"/>
                </a:schemeClr>
              </a:solidFill>
              <a:highlight>
                <a:srgbClr val="008080"/>
              </a:highlight>
            </a:endParaRPr>
          </a:p>
        </p:txBody>
      </p:sp>
      <p:sp>
        <p:nvSpPr>
          <p:cNvPr id="36" name="CuadroTexto 35">
            <a:extLst>
              <a:ext uri="{FF2B5EF4-FFF2-40B4-BE49-F238E27FC236}">
                <a16:creationId xmlns:a16="http://schemas.microsoft.com/office/drawing/2014/main" id="{1AE36C6A-3AAF-418E-BE0B-355141A9C86F}"/>
              </a:ext>
            </a:extLst>
          </p:cNvPr>
          <p:cNvSpPr txBox="1"/>
          <p:nvPr/>
        </p:nvSpPr>
        <p:spPr>
          <a:xfrm>
            <a:off x="7951899" y="3490670"/>
            <a:ext cx="2381013" cy="369332"/>
          </a:xfrm>
          <a:prstGeom prst="rect">
            <a:avLst/>
          </a:prstGeom>
          <a:noFill/>
        </p:spPr>
        <p:txBody>
          <a:bodyPr wrap="square">
            <a:spAutoFit/>
          </a:bodyPr>
          <a:lstStyle/>
          <a:p>
            <a:pPr algn="ctr"/>
            <a:r>
              <a:rPr lang="es-ES" b="1" dirty="0">
                <a:solidFill>
                  <a:schemeClr val="accent2">
                    <a:lumMod val="50000"/>
                  </a:schemeClr>
                </a:solidFill>
                <a:highlight>
                  <a:srgbClr val="008080"/>
                </a:highlight>
                <a:cs typeface="Times New Roman" panose="02020603050405020304" pitchFamily="18" charset="0"/>
              </a:rPr>
              <a:t>San José</a:t>
            </a:r>
            <a:endParaRPr lang="es-ES" b="1" dirty="0">
              <a:solidFill>
                <a:schemeClr val="accent2">
                  <a:lumMod val="50000"/>
                </a:schemeClr>
              </a:solidFill>
              <a:highlight>
                <a:srgbClr val="008080"/>
              </a:highlight>
            </a:endParaRPr>
          </a:p>
        </p:txBody>
      </p:sp>
      <p:graphicFrame>
        <p:nvGraphicFramePr>
          <p:cNvPr id="39" name="Tabla 38">
            <a:extLst>
              <a:ext uri="{FF2B5EF4-FFF2-40B4-BE49-F238E27FC236}">
                <a16:creationId xmlns:a16="http://schemas.microsoft.com/office/drawing/2014/main" id="{EC491DFB-BA38-40A2-A528-7B707D461A85}"/>
              </a:ext>
            </a:extLst>
          </p:cNvPr>
          <p:cNvGraphicFramePr>
            <a:graphicFrameLocks noGrp="1"/>
          </p:cNvGraphicFramePr>
          <p:nvPr>
            <p:extLst>
              <p:ext uri="{D42A27DB-BD31-4B8C-83A1-F6EECF244321}">
                <p14:modId xmlns:p14="http://schemas.microsoft.com/office/powerpoint/2010/main" val="630050935"/>
              </p:ext>
            </p:extLst>
          </p:nvPr>
        </p:nvGraphicFramePr>
        <p:xfrm>
          <a:off x="170936" y="5561167"/>
          <a:ext cx="7467537" cy="1166508"/>
        </p:xfrm>
        <a:graphic>
          <a:graphicData uri="http://schemas.openxmlformats.org/drawingml/2006/table">
            <a:tbl>
              <a:tblPr firstRow="1" firstCol="1" bandRow="1">
                <a:tableStyleId>{5C22544A-7EE6-4342-B048-85BDC9FD1C3A}</a:tableStyleId>
              </a:tblPr>
              <a:tblGrid>
                <a:gridCol w="3626548">
                  <a:extLst>
                    <a:ext uri="{9D8B030D-6E8A-4147-A177-3AD203B41FA5}">
                      <a16:colId xmlns:a16="http://schemas.microsoft.com/office/drawing/2014/main" val="2238735489"/>
                    </a:ext>
                  </a:extLst>
                </a:gridCol>
                <a:gridCol w="3840989">
                  <a:extLst>
                    <a:ext uri="{9D8B030D-6E8A-4147-A177-3AD203B41FA5}">
                      <a16:colId xmlns:a16="http://schemas.microsoft.com/office/drawing/2014/main" val="1845295472"/>
                    </a:ext>
                  </a:extLst>
                </a:gridCol>
              </a:tblGrid>
              <a:tr h="583254">
                <a:tc>
                  <a:txBody>
                    <a:bodyPr/>
                    <a:lstStyle/>
                    <a:p>
                      <a:pPr algn="ctr">
                        <a:lnSpc>
                          <a:spcPct val="107000"/>
                        </a:lnSpc>
                        <a:spcAft>
                          <a:spcPts val="800"/>
                        </a:spcAft>
                      </a:pPr>
                      <a:r>
                        <a:rPr lang="es-ES" sz="2400" dirty="0">
                          <a:solidFill>
                            <a:schemeClr val="tx1"/>
                          </a:solidFill>
                          <a:effectLst/>
                        </a:rPr>
                        <a:t>Ámbito geográfico</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7000"/>
                        </a:lnSpc>
                        <a:spcAft>
                          <a:spcPts val="800"/>
                        </a:spcAft>
                      </a:pPr>
                      <a:r>
                        <a:rPr lang="es-ES" sz="2400" b="1" dirty="0">
                          <a:solidFill>
                            <a:schemeClr val="bg2">
                              <a:lumMod val="75000"/>
                            </a:schemeClr>
                          </a:solidFill>
                          <a:effectLst/>
                        </a:rPr>
                        <a:t>Ciudad de Logroño</a:t>
                      </a:r>
                      <a:endParaRPr lang="es-ES" sz="2400" b="1"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218565055"/>
                  </a:ext>
                </a:extLst>
              </a:tr>
              <a:tr h="583254">
                <a:tc>
                  <a:txBody>
                    <a:bodyPr/>
                    <a:lstStyle/>
                    <a:p>
                      <a:pPr algn="ctr">
                        <a:lnSpc>
                          <a:spcPct val="107000"/>
                        </a:lnSpc>
                        <a:spcAft>
                          <a:spcPts val="800"/>
                        </a:spcAft>
                      </a:pPr>
                      <a:r>
                        <a:rPr lang="es-ES" sz="2400" dirty="0">
                          <a:solidFill>
                            <a:schemeClr val="tx1"/>
                          </a:solidFill>
                          <a:effectLst/>
                        </a:rPr>
                        <a:t>Muestra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07000"/>
                        </a:lnSpc>
                        <a:spcAft>
                          <a:spcPts val="800"/>
                        </a:spcAft>
                      </a:pPr>
                      <a:r>
                        <a:rPr lang="es-ES" sz="2400" b="1" dirty="0">
                          <a:solidFill>
                            <a:schemeClr val="bg2">
                              <a:lumMod val="75000"/>
                            </a:schemeClr>
                          </a:solidFill>
                          <a:effectLst/>
                        </a:rPr>
                        <a:t>1.265 establecimientos</a:t>
                      </a:r>
                      <a:endParaRPr lang="es-ES" sz="2400" b="1"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720976408"/>
                  </a:ext>
                </a:extLst>
              </a:tr>
            </a:tbl>
          </a:graphicData>
        </a:graphic>
      </p:graphicFrame>
      <p:sp>
        <p:nvSpPr>
          <p:cNvPr id="22" name="Título 1"/>
          <p:cNvSpPr>
            <a:spLocks noGrp="1"/>
          </p:cNvSpPr>
          <p:nvPr>
            <p:ph type="title"/>
          </p:nvPr>
        </p:nvSpPr>
        <p:spPr>
          <a:xfrm>
            <a:off x="609601" y="443345"/>
            <a:ext cx="9441234" cy="1409903"/>
          </a:xfrm>
        </p:spPr>
        <p:txBody>
          <a:bodyPr/>
          <a:lstStyle/>
          <a:p>
            <a:r>
              <a:rPr lang="es-ES" b="1" dirty="0">
                <a:solidFill>
                  <a:schemeClr val="accent1"/>
                </a:solidFill>
              </a:rPr>
              <a:t>2. Metodología</a:t>
            </a:r>
          </a:p>
        </p:txBody>
      </p:sp>
      <p:sp>
        <p:nvSpPr>
          <p:cNvPr id="2" name="Marcador de pie de página 1"/>
          <p:cNvSpPr>
            <a:spLocks noGrp="1"/>
          </p:cNvSpPr>
          <p:nvPr>
            <p:ph type="ftr" sz="quarter" idx="11"/>
          </p:nvPr>
        </p:nvSpPr>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350042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443345"/>
            <a:ext cx="9441234" cy="1409903"/>
          </a:xfrm>
        </p:spPr>
        <p:txBody>
          <a:bodyPr/>
          <a:lstStyle/>
          <a:p>
            <a:r>
              <a:rPr lang="es-ES" dirty="0"/>
              <a:t>2. Metodología</a:t>
            </a:r>
          </a:p>
        </p:txBody>
      </p:sp>
      <p:sp>
        <p:nvSpPr>
          <p:cNvPr id="3" name="Marcador de contenido 2"/>
          <p:cNvSpPr>
            <a:spLocks noGrp="1"/>
          </p:cNvSpPr>
          <p:nvPr>
            <p:ph idx="1"/>
          </p:nvPr>
        </p:nvSpPr>
        <p:spPr>
          <a:xfrm>
            <a:off x="724621" y="1674227"/>
            <a:ext cx="9772691" cy="4195481"/>
          </a:xfrm>
        </p:spPr>
        <p:txBody>
          <a:bodyPr>
            <a:normAutofit/>
          </a:bodyPr>
          <a:lstStyle/>
          <a:p>
            <a:pPr algn="just">
              <a:spcBef>
                <a:spcPts val="1200"/>
              </a:spcBef>
              <a:spcAft>
                <a:spcPts val="1200"/>
              </a:spcAft>
            </a:pPr>
            <a:r>
              <a:rPr lang="es-ES" b="1" dirty="0"/>
              <a:t>Recogida de Información: </a:t>
            </a:r>
            <a:r>
              <a:rPr lang="es-ES" dirty="0"/>
              <a:t>Observación online y offline los establecimientos de Logroño: </a:t>
            </a:r>
          </a:p>
          <a:p>
            <a:pPr lvl="1" algn="just">
              <a:spcBef>
                <a:spcPts val="1200"/>
              </a:spcBef>
              <a:spcAft>
                <a:spcPts val="1200"/>
              </a:spcAft>
            </a:pPr>
            <a:r>
              <a:rPr lang="es-ES" dirty="0"/>
              <a:t>Recorrido físico: Conocer la presencia física, identificando 1265 establecimientos en las zonas de influencia. </a:t>
            </a:r>
          </a:p>
          <a:p>
            <a:pPr lvl="1" algn="just">
              <a:spcBef>
                <a:spcPts val="1200"/>
              </a:spcBef>
              <a:spcAft>
                <a:spcPts val="1200"/>
              </a:spcAft>
            </a:pPr>
            <a:r>
              <a:rPr lang="es-ES" dirty="0"/>
              <a:t>Análisis de contenido: Conocer la presencia online, visitando los perfiles 1265 establecimientos en las principales redes sociales: </a:t>
            </a:r>
            <a:r>
              <a:rPr lang="en-US" dirty="0"/>
              <a:t>Google My Business, Facebook, e Instagram</a:t>
            </a:r>
          </a:p>
          <a:p>
            <a:pPr algn="just">
              <a:spcBef>
                <a:spcPts val="1200"/>
              </a:spcBef>
              <a:spcAft>
                <a:spcPts val="1200"/>
              </a:spcAft>
            </a:pPr>
            <a:r>
              <a:rPr lang="es-ES" b="1" dirty="0"/>
              <a:t>Universo: </a:t>
            </a:r>
            <a:r>
              <a:rPr lang="es-ES" dirty="0"/>
              <a:t>Establecimientos comerciales de Logroño</a:t>
            </a:r>
          </a:p>
          <a:p>
            <a:pPr algn="just">
              <a:spcBef>
                <a:spcPts val="1200"/>
              </a:spcBef>
              <a:spcAft>
                <a:spcPts val="1200"/>
              </a:spcAft>
            </a:pPr>
            <a:r>
              <a:rPr lang="es-ES" b="1" dirty="0"/>
              <a:t>Fecha de trabajo de campo: </a:t>
            </a:r>
            <a:r>
              <a:rPr lang="es-ES" dirty="0"/>
              <a:t>3-21 de abril de 2021</a:t>
            </a:r>
          </a:p>
          <a:p>
            <a:pPr>
              <a:spcBef>
                <a:spcPts val="1200"/>
              </a:spcBef>
              <a:spcAft>
                <a:spcPts val="1200"/>
              </a:spcAft>
            </a:pPr>
            <a:endParaRPr lang="es-ES" sz="18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pie de página 3"/>
          <p:cNvSpPr>
            <a:spLocks noGrp="1"/>
          </p:cNvSpPr>
          <p:nvPr>
            <p:ph type="ftr" sz="quarter" idx="11"/>
          </p:nvPr>
        </p:nvSpPr>
        <p:spPr>
          <a:xfrm rot="5400000">
            <a:off x="9826293" y="3387661"/>
            <a:ext cx="3780547" cy="353679"/>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404980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CE02131-6713-49A3-8FB1-4334276EEC25}"/>
              </a:ext>
            </a:extLst>
          </p:cNvPr>
          <p:cNvSpPr txBox="1"/>
          <p:nvPr/>
        </p:nvSpPr>
        <p:spPr>
          <a:xfrm>
            <a:off x="2340500" y="343439"/>
            <a:ext cx="7509402" cy="369332"/>
          </a:xfrm>
          <a:prstGeom prst="rect">
            <a:avLst/>
          </a:prstGeom>
          <a:noFill/>
        </p:spPr>
        <p:txBody>
          <a:bodyPr wrap="square">
            <a:spAutoFit/>
          </a:bodyPr>
          <a:lstStyle/>
          <a:p>
            <a:pPr algn="ctr"/>
            <a:r>
              <a:rPr lang="es-ES" b="1" dirty="0">
                <a:cs typeface="Times New Roman" panose="02020603050405020304" pitchFamily="18" charset="0"/>
              </a:rPr>
              <a:t>Se han distinguido dos tipos de comercios: </a:t>
            </a:r>
            <a:endParaRPr lang="es-ES" b="1" dirty="0"/>
          </a:p>
        </p:txBody>
      </p:sp>
      <p:sp>
        <p:nvSpPr>
          <p:cNvPr id="8" name="CuadroTexto 7">
            <a:extLst>
              <a:ext uri="{FF2B5EF4-FFF2-40B4-BE49-F238E27FC236}">
                <a16:creationId xmlns:a16="http://schemas.microsoft.com/office/drawing/2014/main" id="{2DDD0B40-A9DC-48DB-8E30-731CEB580711}"/>
              </a:ext>
            </a:extLst>
          </p:cNvPr>
          <p:cNvSpPr txBox="1"/>
          <p:nvPr/>
        </p:nvSpPr>
        <p:spPr>
          <a:xfrm>
            <a:off x="838268" y="1023330"/>
            <a:ext cx="4757015" cy="923330"/>
          </a:xfrm>
          <a:prstGeom prst="rect">
            <a:avLst/>
          </a:prstGeom>
          <a:noFill/>
        </p:spPr>
        <p:txBody>
          <a:bodyPr wrap="square">
            <a:spAutoFit/>
          </a:bodyPr>
          <a:lstStyle/>
          <a:p>
            <a:pPr algn="just"/>
            <a:r>
              <a:rPr lang="es-ES" dirty="0">
                <a:cs typeface="Times New Roman" panose="02020603050405020304" pitchFamily="18" charset="0"/>
              </a:rPr>
              <a:t>Comercios locales y franquicias con redes sociales específicas para los establecimientos de Logroño.</a:t>
            </a:r>
            <a:endParaRPr lang="es-ES" dirty="0"/>
          </a:p>
        </p:txBody>
      </p:sp>
      <p:sp>
        <p:nvSpPr>
          <p:cNvPr id="11" name="CuadroTexto 10">
            <a:extLst>
              <a:ext uri="{FF2B5EF4-FFF2-40B4-BE49-F238E27FC236}">
                <a16:creationId xmlns:a16="http://schemas.microsoft.com/office/drawing/2014/main" id="{5E213EDE-C40D-4517-AD4E-221160F14581}"/>
              </a:ext>
            </a:extLst>
          </p:cNvPr>
          <p:cNvSpPr txBox="1"/>
          <p:nvPr/>
        </p:nvSpPr>
        <p:spPr>
          <a:xfrm>
            <a:off x="7744269" y="996617"/>
            <a:ext cx="3681633" cy="646331"/>
          </a:xfrm>
          <a:prstGeom prst="rect">
            <a:avLst/>
          </a:prstGeom>
          <a:noFill/>
        </p:spPr>
        <p:txBody>
          <a:bodyPr wrap="square">
            <a:spAutoFit/>
          </a:bodyPr>
          <a:lstStyle/>
          <a:p>
            <a:pPr algn="just"/>
            <a:r>
              <a:rPr lang="es-ES" dirty="0">
                <a:cs typeface="Times New Roman" panose="02020603050405020304" pitchFamily="18" charset="0"/>
              </a:rPr>
              <a:t>Grandes cadenas, grandes marcas y franquicias.</a:t>
            </a:r>
            <a:endParaRPr lang="es-ES" dirty="0"/>
          </a:p>
        </p:txBody>
      </p:sp>
      <p:pic>
        <p:nvPicPr>
          <p:cNvPr id="12" name="Picture 4" descr="Stradivarius (@stradivarius) | Twitter">
            <a:extLst>
              <a:ext uri="{FF2B5EF4-FFF2-40B4-BE49-F238E27FC236}">
                <a16:creationId xmlns:a16="http://schemas.microsoft.com/office/drawing/2014/main" id="{8EFA8D69-694B-46E1-91FD-877A747CA9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7" t="37288" r="5384" b="39333"/>
          <a:stretch/>
        </p:blipFill>
        <p:spPr bwMode="auto">
          <a:xfrm>
            <a:off x="9674656" y="2927959"/>
            <a:ext cx="2332358" cy="6346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8" descr="Joyería Online Tous® Joyeros desde 1920 💎 | TOUS">
            <a:extLst>
              <a:ext uri="{FF2B5EF4-FFF2-40B4-BE49-F238E27FC236}">
                <a16:creationId xmlns:a16="http://schemas.microsoft.com/office/drawing/2014/main" id="{0F2DCBAA-D304-49DD-A5AC-D6CF4854F7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393"/>
          <a:stretch/>
        </p:blipFill>
        <p:spPr bwMode="auto">
          <a:xfrm>
            <a:off x="7250914" y="2773778"/>
            <a:ext cx="1919793" cy="483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10" descr="Zara Home | Zielo Pozuelo ▷ Centro Comercial de Pozuelo">
            <a:extLst>
              <a:ext uri="{FF2B5EF4-FFF2-40B4-BE49-F238E27FC236}">
                <a16:creationId xmlns:a16="http://schemas.microsoft.com/office/drawing/2014/main" id="{1B9300F8-FC18-4952-AB5D-FD4C70A6F0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632" b="34242"/>
          <a:stretch/>
        </p:blipFill>
        <p:spPr bwMode="auto">
          <a:xfrm>
            <a:off x="8797799" y="3680513"/>
            <a:ext cx="2521317" cy="4450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12" descr="AXA - Wikipedia, la enciclopedia libre">
            <a:extLst>
              <a:ext uri="{FF2B5EF4-FFF2-40B4-BE49-F238E27FC236}">
                <a16:creationId xmlns:a16="http://schemas.microsoft.com/office/drawing/2014/main" id="{CDC0280F-E401-49D7-A1DC-3B87F522D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319" y="3536392"/>
            <a:ext cx="798797" cy="7987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Picture 14" descr="SPRINGFIELD - C. C. Plaza de La Estación">
            <a:extLst>
              <a:ext uri="{FF2B5EF4-FFF2-40B4-BE49-F238E27FC236}">
                <a16:creationId xmlns:a16="http://schemas.microsoft.com/office/drawing/2014/main" id="{9169A3B9-0E1F-4D16-8907-A99C5B2E71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1379" b="44721"/>
          <a:stretch/>
        </p:blipFill>
        <p:spPr bwMode="auto">
          <a:xfrm>
            <a:off x="8111319" y="5230184"/>
            <a:ext cx="3477166" cy="483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 name="Picture 16" descr="Etam.es Primavera-Verano 2020| Ropa, lencería, baño y moda de mujer">
            <a:extLst>
              <a:ext uri="{FF2B5EF4-FFF2-40B4-BE49-F238E27FC236}">
                <a16:creationId xmlns:a16="http://schemas.microsoft.com/office/drawing/2014/main" id="{5B56BE82-647A-4491-82D9-B0451E6731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9405" y="4507673"/>
            <a:ext cx="1501269" cy="6005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 name="Picture 2" descr="La nueva 'A' de BBVA">
            <a:extLst>
              <a:ext uri="{FF2B5EF4-FFF2-40B4-BE49-F238E27FC236}">
                <a16:creationId xmlns:a16="http://schemas.microsoft.com/office/drawing/2014/main" id="{0959E786-C297-451A-8CA8-EC59823076D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983" b="27788"/>
          <a:stretch/>
        </p:blipFill>
        <p:spPr bwMode="auto">
          <a:xfrm>
            <a:off x="6783231" y="5848599"/>
            <a:ext cx="2014568" cy="6005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9" name="Picture 2" descr="Mercadona online: compra y compara con Soysuper">
            <a:extLst>
              <a:ext uri="{FF2B5EF4-FFF2-40B4-BE49-F238E27FC236}">
                <a16:creationId xmlns:a16="http://schemas.microsoft.com/office/drawing/2014/main" id="{E51199D8-D97A-41F9-B4E5-02C06A7DAE1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3217" b="25622"/>
          <a:stretch/>
        </p:blipFill>
        <p:spPr bwMode="auto">
          <a:xfrm>
            <a:off x="9852463" y="5928484"/>
            <a:ext cx="1501269" cy="7680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4" descr="Viajes El Corte Inglés Málaga - Web oficial de turismo de Andalucía">
            <a:extLst>
              <a:ext uri="{FF2B5EF4-FFF2-40B4-BE49-F238E27FC236}">
                <a16:creationId xmlns:a16="http://schemas.microsoft.com/office/drawing/2014/main" id="{D3FAFE9A-C59B-4184-9142-3136B80377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5086" y="4290163"/>
            <a:ext cx="1768646" cy="7796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AC Hotel">
            <a:extLst>
              <a:ext uri="{FF2B5EF4-FFF2-40B4-BE49-F238E27FC236}">
                <a16:creationId xmlns:a16="http://schemas.microsoft.com/office/drawing/2014/main" id="{2F973220-BA0A-4105-A608-E6E93F66B6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072" y="2878268"/>
            <a:ext cx="966952" cy="923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de Doncella">
            <a:extLst>
              <a:ext uri="{FF2B5EF4-FFF2-40B4-BE49-F238E27FC236}">
                <a16:creationId xmlns:a16="http://schemas.microsoft.com/office/drawing/2014/main" id="{F8423B77-D838-497E-B234-BFDDA93D42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9518" y="3084337"/>
            <a:ext cx="2092622" cy="8153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ome - Jordana Carrera">
            <a:extLst>
              <a:ext uri="{FF2B5EF4-FFF2-40B4-BE49-F238E27FC236}">
                <a16:creationId xmlns:a16="http://schemas.microsoft.com/office/drawing/2014/main" id="{7900D90C-C4BA-4107-BEB0-36CD32D34F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68" y="4154194"/>
            <a:ext cx="1766653" cy="74520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9A057624-2A6F-4FA0-8D81-C1B70FCDF3BC}"/>
              </a:ext>
            </a:extLst>
          </p:cNvPr>
          <p:cNvPicPr>
            <a:picLocks noChangeAspect="1"/>
          </p:cNvPicPr>
          <p:nvPr/>
        </p:nvPicPr>
        <p:blipFill>
          <a:blip r:embed="rId14"/>
          <a:stretch>
            <a:fillRect/>
          </a:stretch>
        </p:blipFill>
        <p:spPr>
          <a:xfrm>
            <a:off x="3013254" y="4305883"/>
            <a:ext cx="2263617" cy="437716"/>
          </a:xfrm>
          <a:prstGeom prst="rect">
            <a:avLst/>
          </a:prstGeom>
        </p:spPr>
      </p:pic>
      <p:pic>
        <p:nvPicPr>
          <p:cNvPr id="1030" name="Picture 6" descr="Rotuprint">
            <a:extLst>
              <a:ext uri="{FF2B5EF4-FFF2-40B4-BE49-F238E27FC236}">
                <a16:creationId xmlns:a16="http://schemas.microsoft.com/office/drawing/2014/main" id="{2F65591E-713E-4F3B-9F47-23CDF9D9554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8353" y="2878268"/>
            <a:ext cx="1750864" cy="4377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uede ser una imagen de texto que dice &quot;ARMONÍA ESPACIO Movimiento en Evolución&quot;">
            <a:extLst>
              <a:ext uri="{FF2B5EF4-FFF2-40B4-BE49-F238E27FC236}">
                <a16:creationId xmlns:a16="http://schemas.microsoft.com/office/drawing/2014/main" id="{D6BCE19B-4AC9-4386-A3D3-DBC1DA4CB9A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851" y="5066237"/>
            <a:ext cx="1301638" cy="13016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borit Fresh bar">
            <a:extLst>
              <a:ext uri="{FF2B5EF4-FFF2-40B4-BE49-F238E27FC236}">
                <a16:creationId xmlns:a16="http://schemas.microsoft.com/office/drawing/2014/main" id="{7D1D09B6-D8FC-49A7-9576-8821394648B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46788" y="4889617"/>
            <a:ext cx="2190750" cy="6093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uede ser una imagen de texto que dice &quot;SANTOS OCHA LOGROÑO&quot;">
            <a:extLst>
              <a:ext uri="{FF2B5EF4-FFF2-40B4-BE49-F238E27FC236}">
                <a16:creationId xmlns:a16="http://schemas.microsoft.com/office/drawing/2014/main" id="{06C3AA89-6B46-4142-8572-75916EDA02F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99518" y="5117242"/>
            <a:ext cx="1255941" cy="12559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armacia Pisón Jubera">
            <a:extLst>
              <a:ext uri="{FF2B5EF4-FFF2-40B4-BE49-F238E27FC236}">
                <a16:creationId xmlns:a16="http://schemas.microsoft.com/office/drawing/2014/main" id="{FE172E7C-7F4A-4882-94E3-CB12FE70E64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5509" y="5648208"/>
            <a:ext cx="1557430" cy="947303"/>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119145A2-BCF4-4A4E-BD86-86DBEF049ACB}"/>
              </a:ext>
            </a:extLst>
          </p:cNvPr>
          <p:cNvSpPr txBox="1"/>
          <p:nvPr/>
        </p:nvSpPr>
        <p:spPr>
          <a:xfrm>
            <a:off x="273011" y="938264"/>
            <a:ext cx="1130513" cy="769441"/>
          </a:xfrm>
          <a:prstGeom prst="rect">
            <a:avLst/>
          </a:prstGeom>
          <a:noFill/>
        </p:spPr>
        <p:txBody>
          <a:bodyPr wrap="square" rtlCol="0">
            <a:spAutoFit/>
          </a:bodyPr>
          <a:lstStyle/>
          <a:p>
            <a:r>
              <a:rPr lang="es-ES" sz="4400" b="1" dirty="0"/>
              <a:t>1.</a:t>
            </a:r>
          </a:p>
        </p:txBody>
      </p:sp>
      <p:sp>
        <p:nvSpPr>
          <p:cNvPr id="31" name="CuadroTexto 30">
            <a:extLst>
              <a:ext uri="{FF2B5EF4-FFF2-40B4-BE49-F238E27FC236}">
                <a16:creationId xmlns:a16="http://schemas.microsoft.com/office/drawing/2014/main" id="{624BD81B-6D8B-44C0-848A-AEBF5DE2A35F}"/>
              </a:ext>
            </a:extLst>
          </p:cNvPr>
          <p:cNvSpPr txBox="1"/>
          <p:nvPr/>
        </p:nvSpPr>
        <p:spPr>
          <a:xfrm>
            <a:off x="7102763" y="914400"/>
            <a:ext cx="805795" cy="766617"/>
          </a:xfrm>
          <a:prstGeom prst="rect">
            <a:avLst/>
          </a:prstGeom>
          <a:noFill/>
        </p:spPr>
        <p:txBody>
          <a:bodyPr wrap="square" rtlCol="0">
            <a:spAutoFit/>
          </a:bodyPr>
          <a:lstStyle/>
          <a:p>
            <a:r>
              <a:rPr lang="es-ES" sz="4400" b="1" dirty="0"/>
              <a:t>2.</a:t>
            </a:r>
          </a:p>
        </p:txBody>
      </p:sp>
      <p:sp>
        <p:nvSpPr>
          <p:cNvPr id="2" name="Rectángulo 1"/>
          <p:cNvSpPr/>
          <p:nvPr/>
        </p:nvSpPr>
        <p:spPr>
          <a:xfrm>
            <a:off x="2100723" y="2111249"/>
            <a:ext cx="8816659" cy="369332"/>
          </a:xfrm>
          <a:prstGeom prst="rect">
            <a:avLst/>
          </a:prstGeom>
          <a:ln w="28575">
            <a:solidFill>
              <a:schemeClr val="accent1"/>
            </a:solidFill>
          </a:ln>
        </p:spPr>
        <p:txBody>
          <a:bodyPr wrap="square">
            <a:spAutoFit/>
          </a:bodyPr>
          <a:lstStyle/>
          <a:p>
            <a:pPr algn="ctr"/>
            <a:r>
              <a:rPr lang="es-ES" dirty="0">
                <a:cs typeface="Times New Roman" panose="02020603050405020304" pitchFamily="18" charset="0"/>
              </a:rPr>
              <a:t>Este estudio </a:t>
            </a:r>
            <a:r>
              <a:rPr lang="es-ES" b="1" u="sng" dirty="0">
                <a:cs typeface="Times New Roman" panose="02020603050405020304" pitchFamily="18" charset="0"/>
              </a:rPr>
              <a:t>se centra en los establecimientos pertenecientes al grupo 1.</a:t>
            </a:r>
            <a:endParaRPr lang="es-ES" b="1" dirty="0"/>
          </a:p>
        </p:txBody>
      </p:sp>
    </p:spTree>
    <p:extLst>
      <p:ext uri="{BB962C8B-B14F-4D97-AF65-F5344CB8AC3E}">
        <p14:creationId xmlns:p14="http://schemas.microsoft.com/office/powerpoint/2010/main" val="383351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437EC57-6CA2-48FD-B180-EFA92134CC99}"/>
              </a:ext>
            </a:extLst>
          </p:cNvPr>
          <p:cNvSpPr txBox="1">
            <a:spLocks/>
          </p:cNvSpPr>
          <p:nvPr/>
        </p:nvSpPr>
        <p:spPr bwMode="gray">
          <a:xfrm>
            <a:off x="728912" y="351858"/>
            <a:ext cx="10293834" cy="54325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solidFill>
                  <a:schemeClr val="tx1">
                    <a:lumMod val="95000"/>
                  </a:schemeClr>
                </a:solidFill>
              </a:rPr>
              <a:t>3. Resultados: presencia física</a:t>
            </a:r>
            <a:endParaRPr lang="es-ES" sz="4000" dirty="0">
              <a:solidFill>
                <a:schemeClr val="tx1"/>
              </a:solidFill>
            </a:endParaRPr>
          </a:p>
        </p:txBody>
      </p:sp>
      <p:sp>
        <p:nvSpPr>
          <p:cNvPr id="5" name="CuadroTexto 4">
            <a:extLst>
              <a:ext uri="{FF2B5EF4-FFF2-40B4-BE49-F238E27FC236}">
                <a16:creationId xmlns:a16="http://schemas.microsoft.com/office/drawing/2014/main" id="{73269543-5269-496B-8E61-A05C20BB4A8D}"/>
              </a:ext>
            </a:extLst>
          </p:cNvPr>
          <p:cNvSpPr txBox="1"/>
          <p:nvPr/>
        </p:nvSpPr>
        <p:spPr>
          <a:xfrm>
            <a:off x="1006003" y="1203588"/>
            <a:ext cx="11264058"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Gráfico 1. Distribución por categorías</a:t>
            </a:r>
            <a:endParaRPr lang="es-ES" dirty="0">
              <a:solidFill>
                <a:schemeClr val="bg2">
                  <a:lumMod val="40000"/>
                  <a:lumOff val="60000"/>
                </a:schemeClr>
              </a:solidFill>
            </a:endParaRPr>
          </a:p>
        </p:txBody>
      </p:sp>
      <p:sp>
        <p:nvSpPr>
          <p:cNvPr id="8" name="CuadroTexto 7">
            <a:extLst>
              <a:ext uri="{FF2B5EF4-FFF2-40B4-BE49-F238E27FC236}">
                <a16:creationId xmlns:a16="http://schemas.microsoft.com/office/drawing/2014/main" id="{3EB24186-7B21-4F95-9B36-37EC9877DBD3}"/>
              </a:ext>
            </a:extLst>
          </p:cNvPr>
          <p:cNvSpPr txBox="1"/>
          <p:nvPr/>
        </p:nvSpPr>
        <p:spPr>
          <a:xfrm>
            <a:off x="429939" y="782057"/>
            <a:ext cx="9156525" cy="80227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2000" b="1" dirty="0">
                <a:solidFill>
                  <a:schemeClr val="tx1">
                    <a:lumMod val="95000"/>
                  </a:schemeClr>
                </a:solidFill>
              </a:rPr>
              <a:t>I. </a:t>
            </a:r>
            <a:r>
              <a:rPr kumimoji="0" lang="es-ES" sz="2000" b="1" i="0" u="none" strike="noStrike" kern="1200" cap="none" spc="0" normalizeH="0" baseline="0" noProof="0" dirty="0">
                <a:ln>
                  <a:noFill/>
                </a:ln>
                <a:solidFill>
                  <a:prstClr val="white"/>
                </a:solidFill>
                <a:effectLst/>
                <a:uLnTx/>
                <a:uFillTx/>
                <a:latin typeface="Century Gothic" panose="020B0502020202020204"/>
                <a:ea typeface="+mn-ea"/>
                <a:cs typeface="+mn-cs"/>
              </a:rPr>
              <a:t>¿Qué tipos de establecimientos hay en las calles de Logroño?</a:t>
            </a:r>
            <a:endParaRPr kumimoji="0" lang="es-ES" sz="2000" b="1" i="0" u="none" strike="noStrike" kern="1200" cap="none" spc="0" normalizeH="0" baseline="0" noProof="0" dirty="0">
              <a:ln>
                <a:noFill/>
              </a:ln>
              <a:solidFill>
                <a:prstClr val="white">
                  <a:lumMod val="95000"/>
                </a:prstClr>
              </a:solidFill>
              <a:effectLst/>
              <a:uLnTx/>
              <a:uFillTx/>
              <a:latin typeface="Century Gothic" panose="020B0502020202020204"/>
              <a:ea typeface="+mn-ea"/>
              <a:cs typeface="+mn-cs"/>
            </a:endParaRPr>
          </a:p>
          <a:p>
            <a:pPr lvl="1">
              <a:lnSpc>
                <a:spcPct val="150000"/>
              </a:lnSpc>
            </a:pPr>
            <a:endParaRPr lang="es-ES" sz="2000" b="1" dirty="0">
              <a:solidFill>
                <a:schemeClr val="tx1">
                  <a:lumMod val="95000"/>
                </a:schemeClr>
              </a:solidFill>
            </a:endParaRPr>
          </a:p>
        </p:txBody>
      </p:sp>
      <p:graphicFrame>
        <p:nvGraphicFramePr>
          <p:cNvPr id="10" name="Gráfico 9">
            <a:extLst>
              <a:ext uri="{FF2B5EF4-FFF2-40B4-BE49-F238E27FC236}">
                <a16:creationId xmlns:a16="http://schemas.microsoft.com/office/drawing/2014/main" id="{94027EE5-CF7C-499E-96A4-5B978A13DB78}"/>
              </a:ext>
            </a:extLst>
          </p:cNvPr>
          <p:cNvGraphicFramePr>
            <a:graphicFrameLocks/>
          </p:cNvGraphicFramePr>
          <p:nvPr>
            <p:extLst>
              <p:ext uri="{D42A27DB-BD31-4B8C-83A1-F6EECF244321}">
                <p14:modId xmlns:p14="http://schemas.microsoft.com/office/powerpoint/2010/main" val="3223342940"/>
              </p:ext>
            </p:extLst>
          </p:nvPr>
        </p:nvGraphicFramePr>
        <p:xfrm>
          <a:off x="1208754" y="1584328"/>
          <a:ext cx="9472246" cy="5153026"/>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8427419" y="6188364"/>
            <a:ext cx="3687228" cy="369332"/>
          </a:xfrm>
          <a:prstGeom prst="rect">
            <a:avLst/>
          </a:prstGeom>
          <a:noFill/>
        </p:spPr>
        <p:txBody>
          <a:bodyPr wrap="none" rtlCol="0">
            <a:spAutoFit/>
          </a:bodyPr>
          <a:lstStyle/>
          <a:p>
            <a:r>
              <a:rPr lang="es-ES" dirty="0"/>
              <a:t>Muestra: 1265 establecimientos</a:t>
            </a:r>
          </a:p>
        </p:txBody>
      </p:sp>
      <p:sp>
        <p:nvSpPr>
          <p:cNvPr id="2" name="Marcador de pie de página 1"/>
          <p:cNvSpPr>
            <a:spLocks noGrp="1"/>
          </p:cNvSpPr>
          <p:nvPr>
            <p:ph type="ftr" sz="quarter" idx="11"/>
          </p:nvPr>
        </p:nvSpPr>
        <p:spPr>
          <a:xfrm rot="5400000">
            <a:off x="9756245" y="3165751"/>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37811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0B6478C-99A8-452A-90E5-A350600070EE}"/>
              </a:ext>
            </a:extLst>
          </p:cNvPr>
          <p:cNvSpPr txBox="1"/>
          <p:nvPr/>
        </p:nvSpPr>
        <p:spPr>
          <a:xfrm>
            <a:off x="313152" y="1145443"/>
            <a:ext cx="6112700" cy="495457"/>
          </a:xfrm>
          <a:prstGeom prst="rect">
            <a:avLst/>
          </a:prstGeom>
          <a:noFill/>
        </p:spPr>
        <p:txBody>
          <a:bodyPr wrap="square">
            <a:spAutoFit/>
          </a:bodyPr>
          <a:lstStyle/>
          <a:p>
            <a:pPr lvl="1">
              <a:lnSpc>
                <a:spcPct val="150000"/>
              </a:lnSpc>
            </a:pPr>
            <a:r>
              <a:rPr lang="es-ES" sz="2000" b="1" dirty="0">
                <a:solidFill>
                  <a:schemeClr val="tx1">
                    <a:lumMod val="95000"/>
                  </a:schemeClr>
                </a:solidFill>
              </a:rPr>
              <a:t>II. Google My Business</a:t>
            </a:r>
          </a:p>
        </p:txBody>
      </p:sp>
      <p:sp>
        <p:nvSpPr>
          <p:cNvPr id="7" name="CuadroTexto 6">
            <a:extLst>
              <a:ext uri="{FF2B5EF4-FFF2-40B4-BE49-F238E27FC236}">
                <a16:creationId xmlns:a16="http://schemas.microsoft.com/office/drawing/2014/main" id="{3CE02131-6713-49A3-8FB1-4334276EEC25}"/>
              </a:ext>
            </a:extLst>
          </p:cNvPr>
          <p:cNvSpPr txBox="1"/>
          <p:nvPr/>
        </p:nvSpPr>
        <p:spPr>
          <a:xfrm>
            <a:off x="728912" y="1868069"/>
            <a:ext cx="11264058"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Gráfico 2. Disponibilidad de la herramienta</a:t>
            </a:r>
            <a:endParaRPr lang="es-ES" dirty="0">
              <a:solidFill>
                <a:schemeClr val="bg2">
                  <a:lumMod val="40000"/>
                  <a:lumOff val="60000"/>
                </a:schemeClr>
              </a:solidFill>
            </a:endParaRPr>
          </a:p>
        </p:txBody>
      </p:sp>
      <p:pic>
        <p:nvPicPr>
          <p:cNvPr id="3076" name="Picture 4" descr="Google My Business: por qué es esencial para tu despacho de abogados">
            <a:extLst>
              <a:ext uri="{FF2B5EF4-FFF2-40B4-BE49-F238E27FC236}">
                <a16:creationId xmlns:a16="http://schemas.microsoft.com/office/drawing/2014/main" id="{5AEA0666-BF87-4CD1-8F6F-DA58EBBDE0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79" r="19251"/>
          <a:stretch/>
        </p:blipFill>
        <p:spPr bwMode="auto">
          <a:xfrm>
            <a:off x="9980707" y="4182983"/>
            <a:ext cx="1753644" cy="1600200"/>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37648388-366C-45A6-8222-015CA927468D}"/>
              </a:ext>
            </a:extLst>
          </p:cNvPr>
          <p:cNvSpPr txBox="1">
            <a:spLocks/>
          </p:cNvSpPr>
          <p:nvPr/>
        </p:nvSpPr>
        <p:spPr bwMode="gray">
          <a:xfrm>
            <a:off x="728912" y="501976"/>
            <a:ext cx="10293834" cy="54325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solidFill>
                  <a:schemeClr val="tx1">
                    <a:lumMod val="95000"/>
                  </a:schemeClr>
                </a:solidFill>
              </a:rPr>
              <a:t>3. Resultados: p</a:t>
            </a:r>
            <a:r>
              <a:rPr lang="es-ES" sz="4000" dirty="0">
                <a:solidFill>
                  <a:schemeClr val="tx1"/>
                </a:solidFill>
              </a:rPr>
              <a:t>resencia online</a:t>
            </a:r>
            <a:endParaRPr lang="es-ES" sz="4000" dirty="0">
              <a:solidFill>
                <a:schemeClr val="tx1">
                  <a:lumMod val="95000"/>
                </a:schemeClr>
              </a:solidFill>
            </a:endParaRPr>
          </a:p>
        </p:txBody>
      </p:sp>
      <p:graphicFrame>
        <p:nvGraphicFramePr>
          <p:cNvPr id="10" name="Gráfico 9">
            <a:extLst>
              <a:ext uri="{FF2B5EF4-FFF2-40B4-BE49-F238E27FC236}">
                <a16:creationId xmlns:a16="http://schemas.microsoft.com/office/drawing/2014/main" id="{76587A13-9D57-4876-8895-5DC9FFCFF577}"/>
              </a:ext>
            </a:extLst>
          </p:cNvPr>
          <p:cNvGraphicFramePr>
            <a:graphicFrameLocks/>
          </p:cNvGraphicFramePr>
          <p:nvPr>
            <p:extLst>
              <p:ext uri="{D42A27DB-BD31-4B8C-83A1-F6EECF244321}">
                <p14:modId xmlns:p14="http://schemas.microsoft.com/office/powerpoint/2010/main" val="4096765398"/>
              </p:ext>
            </p:extLst>
          </p:nvPr>
        </p:nvGraphicFramePr>
        <p:xfrm>
          <a:off x="2619062" y="2367419"/>
          <a:ext cx="6513534" cy="4221271"/>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pie de página 1"/>
          <p:cNvSpPr>
            <a:spLocks noGrp="1"/>
          </p:cNvSpPr>
          <p:nvPr>
            <p:ph type="ftr" sz="quarter" idx="11"/>
          </p:nvPr>
        </p:nvSpPr>
        <p:spPr>
          <a:xfrm rot="5400000">
            <a:off x="9694670" y="3353493"/>
            <a:ext cx="4000003" cy="79359"/>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360679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CE02131-6713-49A3-8FB1-4334276EEC25}"/>
              </a:ext>
            </a:extLst>
          </p:cNvPr>
          <p:cNvSpPr txBox="1"/>
          <p:nvPr/>
        </p:nvSpPr>
        <p:spPr>
          <a:xfrm>
            <a:off x="373914" y="696183"/>
            <a:ext cx="11264058" cy="369332"/>
          </a:xfrm>
          <a:prstGeom prst="rect">
            <a:avLst/>
          </a:prstGeom>
          <a:noFill/>
        </p:spPr>
        <p:txBody>
          <a:bodyPr wrap="square">
            <a:spAutoFit/>
          </a:bodyPr>
          <a:lstStyle/>
          <a:p>
            <a:r>
              <a:rPr lang="es-ES" dirty="0">
                <a:solidFill>
                  <a:schemeClr val="bg2">
                    <a:lumMod val="40000"/>
                    <a:lumOff val="60000"/>
                  </a:schemeClr>
                </a:solidFill>
                <a:cs typeface="Times New Roman" panose="02020603050405020304" pitchFamily="18" charset="0"/>
              </a:rPr>
              <a:t>Gráfico 3. Información Google My Business</a:t>
            </a:r>
            <a:endParaRPr lang="es-ES" dirty="0">
              <a:solidFill>
                <a:schemeClr val="bg2">
                  <a:lumMod val="40000"/>
                  <a:lumOff val="60000"/>
                </a:schemeClr>
              </a:solidFill>
            </a:endParaRPr>
          </a:p>
        </p:txBody>
      </p:sp>
      <p:pic>
        <p:nvPicPr>
          <p:cNvPr id="3076" name="Picture 4" descr="Google My Business: por qué es esencial para tu despacho de abogados">
            <a:extLst>
              <a:ext uri="{FF2B5EF4-FFF2-40B4-BE49-F238E27FC236}">
                <a16:creationId xmlns:a16="http://schemas.microsoft.com/office/drawing/2014/main" id="{5AEA0666-BF87-4CD1-8F6F-DA58EBBDE0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79" r="19251"/>
          <a:stretch/>
        </p:blipFill>
        <p:spPr bwMode="auto">
          <a:xfrm>
            <a:off x="4930008" y="2724674"/>
            <a:ext cx="2331984" cy="21279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098" name="Picture 2" descr="Vinilo decorativo horario tienda personalizado cartel">
            <a:extLst>
              <a:ext uri="{FF2B5EF4-FFF2-40B4-BE49-F238E27FC236}">
                <a16:creationId xmlns:a16="http://schemas.microsoft.com/office/drawing/2014/main" id="{155574BF-14B4-4AEF-8AB1-28095FB64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561" y="1567198"/>
            <a:ext cx="2142000" cy="2142000"/>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100" name="Picture 4" descr="Telefono antiguo: vectores, gráficos, imágenes vectoriales | Depositphotos®">
            <a:extLst>
              <a:ext uri="{FF2B5EF4-FFF2-40B4-BE49-F238E27FC236}">
                <a16:creationId xmlns:a16="http://schemas.microsoft.com/office/drawing/2014/main" id="{0B69406A-0231-4CDC-86C5-3F84C3CEB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840" y="1566073"/>
            <a:ext cx="2133600" cy="2143125"/>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102" name="Picture 6" descr="Iconos Dirección - Descarga gratis, PNG y vector">
            <a:extLst>
              <a:ext uri="{FF2B5EF4-FFF2-40B4-BE49-F238E27FC236}">
                <a16:creationId xmlns:a16="http://schemas.microsoft.com/office/drawing/2014/main" id="{35B8608E-D56A-4A6A-8CAE-017DD02BD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436" y="4340982"/>
            <a:ext cx="2143125" cy="2143125"/>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104" name="Picture 8" descr="Dibujo de Internet 1 para Colorear - Dibujos.net">
            <a:extLst>
              <a:ext uri="{FF2B5EF4-FFF2-40B4-BE49-F238E27FC236}">
                <a16:creationId xmlns:a16="http://schemas.microsoft.com/office/drawing/2014/main" id="{F6C01032-4EBD-4473-B2E5-5C4C904A32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3439" y="4406707"/>
            <a:ext cx="2160000" cy="2011675"/>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cxnSp>
        <p:nvCxnSpPr>
          <p:cNvPr id="4" name="Conector recto 3">
            <a:extLst>
              <a:ext uri="{FF2B5EF4-FFF2-40B4-BE49-F238E27FC236}">
                <a16:creationId xmlns:a16="http://schemas.microsoft.com/office/drawing/2014/main" id="{9C94FA6C-9692-4D72-983C-5828C0168E5A}"/>
              </a:ext>
            </a:extLst>
          </p:cNvPr>
          <p:cNvCxnSpPr>
            <a:cxnSpLocks/>
            <a:stCxn id="4102" idx="3"/>
          </p:cNvCxnSpPr>
          <p:nvPr/>
        </p:nvCxnSpPr>
        <p:spPr>
          <a:xfrm flipV="1">
            <a:off x="3268561" y="4340982"/>
            <a:ext cx="1623449" cy="1071563"/>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37184CE-871B-4EF4-9171-806D477A88A3}"/>
              </a:ext>
            </a:extLst>
          </p:cNvPr>
          <p:cNvCxnSpPr>
            <a:cxnSpLocks/>
            <a:stCxn id="4098" idx="3"/>
          </p:cNvCxnSpPr>
          <p:nvPr/>
        </p:nvCxnSpPr>
        <p:spPr>
          <a:xfrm>
            <a:off x="3268561" y="2638198"/>
            <a:ext cx="1623449" cy="790803"/>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7691F348-7822-420A-B35D-0A9465381C3F}"/>
              </a:ext>
            </a:extLst>
          </p:cNvPr>
          <p:cNvCxnSpPr>
            <a:cxnSpLocks/>
          </p:cNvCxnSpPr>
          <p:nvPr/>
        </p:nvCxnSpPr>
        <p:spPr>
          <a:xfrm flipV="1">
            <a:off x="7274391" y="2637635"/>
            <a:ext cx="1560653" cy="79024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F618E384-D241-484C-9BC1-3E2C616959BF}"/>
              </a:ext>
            </a:extLst>
          </p:cNvPr>
          <p:cNvCxnSpPr>
            <a:cxnSpLocks/>
          </p:cNvCxnSpPr>
          <p:nvPr/>
        </p:nvCxnSpPr>
        <p:spPr>
          <a:xfrm>
            <a:off x="7299990" y="4411744"/>
            <a:ext cx="1585451" cy="987784"/>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D0944B33-274A-468C-82B4-D4254A4F4D14}"/>
              </a:ext>
            </a:extLst>
          </p:cNvPr>
          <p:cNvSpPr txBox="1"/>
          <p:nvPr/>
        </p:nvSpPr>
        <p:spPr>
          <a:xfrm>
            <a:off x="3664343" y="2122811"/>
            <a:ext cx="1383645" cy="461665"/>
          </a:xfrm>
          <a:prstGeom prst="rect">
            <a:avLst/>
          </a:prstGeom>
          <a:noFill/>
        </p:spPr>
        <p:txBody>
          <a:bodyPr wrap="square" rtlCol="0">
            <a:spAutoFit/>
          </a:bodyPr>
          <a:lstStyle/>
          <a:p>
            <a:r>
              <a:rPr lang="es-ES" sz="2400" b="1" dirty="0"/>
              <a:t>83,0%</a:t>
            </a:r>
          </a:p>
        </p:txBody>
      </p:sp>
      <p:sp>
        <p:nvSpPr>
          <p:cNvPr id="26" name="CuadroTexto 25">
            <a:extLst>
              <a:ext uri="{FF2B5EF4-FFF2-40B4-BE49-F238E27FC236}">
                <a16:creationId xmlns:a16="http://schemas.microsoft.com/office/drawing/2014/main" id="{FC35459A-D0A7-4876-921E-A4889BA6045A}"/>
              </a:ext>
            </a:extLst>
          </p:cNvPr>
          <p:cNvSpPr txBox="1"/>
          <p:nvPr/>
        </p:nvSpPr>
        <p:spPr>
          <a:xfrm>
            <a:off x="3664344" y="5348161"/>
            <a:ext cx="1227666" cy="461665"/>
          </a:xfrm>
          <a:prstGeom prst="rect">
            <a:avLst/>
          </a:prstGeom>
          <a:noFill/>
        </p:spPr>
        <p:txBody>
          <a:bodyPr wrap="square" rtlCol="0">
            <a:spAutoFit/>
          </a:bodyPr>
          <a:lstStyle/>
          <a:p>
            <a:r>
              <a:rPr lang="es-ES" sz="2400" b="1" dirty="0"/>
              <a:t>98,7%</a:t>
            </a:r>
          </a:p>
        </p:txBody>
      </p:sp>
      <p:sp>
        <p:nvSpPr>
          <p:cNvPr id="27" name="CuadroTexto 26">
            <a:extLst>
              <a:ext uri="{FF2B5EF4-FFF2-40B4-BE49-F238E27FC236}">
                <a16:creationId xmlns:a16="http://schemas.microsoft.com/office/drawing/2014/main" id="{9489CAB9-2214-4DE0-8FC2-80D961684BBC}"/>
              </a:ext>
            </a:extLst>
          </p:cNvPr>
          <p:cNvSpPr txBox="1"/>
          <p:nvPr/>
        </p:nvSpPr>
        <p:spPr>
          <a:xfrm>
            <a:off x="7373820" y="5348161"/>
            <a:ext cx="1079954" cy="461665"/>
          </a:xfrm>
          <a:prstGeom prst="rect">
            <a:avLst/>
          </a:prstGeom>
          <a:noFill/>
        </p:spPr>
        <p:txBody>
          <a:bodyPr wrap="square" rtlCol="0">
            <a:spAutoFit/>
          </a:bodyPr>
          <a:lstStyle/>
          <a:p>
            <a:r>
              <a:rPr lang="es-ES" sz="2400" b="1" dirty="0"/>
              <a:t>46,6%</a:t>
            </a:r>
          </a:p>
        </p:txBody>
      </p:sp>
      <p:sp>
        <p:nvSpPr>
          <p:cNvPr id="28" name="CuadroTexto 27">
            <a:extLst>
              <a:ext uri="{FF2B5EF4-FFF2-40B4-BE49-F238E27FC236}">
                <a16:creationId xmlns:a16="http://schemas.microsoft.com/office/drawing/2014/main" id="{C22E2333-1A86-433C-B6F1-1B88212285DB}"/>
              </a:ext>
            </a:extLst>
          </p:cNvPr>
          <p:cNvSpPr txBox="1"/>
          <p:nvPr/>
        </p:nvSpPr>
        <p:spPr>
          <a:xfrm>
            <a:off x="7373819" y="2122811"/>
            <a:ext cx="1368043" cy="461665"/>
          </a:xfrm>
          <a:prstGeom prst="rect">
            <a:avLst/>
          </a:prstGeom>
          <a:noFill/>
        </p:spPr>
        <p:txBody>
          <a:bodyPr wrap="square" rtlCol="0">
            <a:spAutoFit/>
          </a:bodyPr>
          <a:lstStyle/>
          <a:p>
            <a:r>
              <a:rPr lang="es-ES" sz="2400" b="1" dirty="0"/>
              <a:t>88,9%</a:t>
            </a:r>
          </a:p>
        </p:txBody>
      </p:sp>
      <p:sp>
        <p:nvSpPr>
          <p:cNvPr id="2" name="Marcador de pie de página 1"/>
          <p:cNvSpPr>
            <a:spLocks noGrp="1"/>
          </p:cNvSpPr>
          <p:nvPr>
            <p:ph type="ftr" sz="quarter" idx="11"/>
          </p:nvPr>
        </p:nvSpPr>
        <p:spPr>
          <a:xfrm rot="5400000">
            <a:off x="9775607" y="3152145"/>
            <a:ext cx="3859795" cy="304801"/>
          </a:xfrm>
        </p:spPr>
        <p:txBody>
          <a:bodyPr/>
          <a:lstStyle/>
          <a:p>
            <a:r>
              <a:rPr lang="es-ES" dirty="0"/>
              <a:t>Cátedra de Comercio - Universidad de La Rioja - Ayuntamiento de Logroño</a:t>
            </a:r>
            <a:endParaRPr lang="en-US" dirty="0"/>
          </a:p>
        </p:txBody>
      </p:sp>
    </p:spTree>
    <p:extLst>
      <p:ext uri="{BB962C8B-B14F-4D97-AF65-F5344CB8AC3E}">
        <p14:creationId xmlns:p14="http://schemas.microsoft.com/office/powerpoint/2010/main" val="3686052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11489</TotalTime>
  <Words>1479</Words>
  <Application>Microsoft Office PowerPoint</Application>
  <PresentationFormat>Panorámica</PresentationFormat>
  <Paragraphs>352</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Century Gothic</vt:lpstr>
      <vt:lpstr>Gill Sans MT</vt:lpstr>
      <vt:lpstr>Wingdings 3</vt:lpstr>
      <vt:lpstr>Ion</vt:lpstr>
      <vt:lpstr> Estudio Digitalización de la comunicación de los establecimientos comerciales de Logroño</vt:lpstr>
      <vt:lpstr>Índice</vt:lpstr>
      <vt:lpstr>1. Objetivos </vt:lpstr>
      <vt:lpstr>2. Metodología</vt:lpstr>
      <vt:lpstr>2. 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Estudio Digitalización de la comunicación de los establecimientos comerciales de Logroño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ETAPA 1. OBSERVACIÓN</dc:title>
  <dc:creator>Manuel Ciordia Pérez</dc:creator>
  <cp:lastModifiedBy>Manuel Ciordia Pérez</cp:lastModifiedBy>
  <cp:revision>204</cp:revision>
  <dcterms:created xsi:type="dcterms:W3CDTF">2021-05-06T07:44:36Z</dcterms:created>
  <dcterms:modified xsi:type="dcterms:W3CDTF">2021-07-27T10:42:03Z</dcterms:modified>
</cp:coreProperties>
</file>